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5"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embeddedFontLst>
    <p:embeddedFont>
      <p:font typeface="Barlow" pitchFamily="2" charset="77"/>
      <p:regular r:id="rId19"/>
      <p:bold r:id="rId20"/>
      <p:italic r:id="rId21"/>
      <p:boldItalic r:id="rId22"/>
    </p:embeddedFont>
    <p:embeddedFont>
      <p:font typeface="Barlow Light" pitchFamily="2" charset="77"/>
      <p:regular r:id="rId23"/>
      <p:bold r:id="rId24"/>
      <p:italic r:id="rId25"/>
      <p:boldItalic r:id="rId26"/>
    </p:embeddedFont>
    <p:embeddedFont>
      <p:font typeface="Barlow Medium" pitchFamily="2" charset="77"/>
      <p:regular r:id="rId27"/>
      <p:bold r:id="rId28"/>
      <p:italic r:id="rId29"/>
      <p:boldItalic r:id="rId30"/>
    </p:embeddedFont>
    <p:embeddedFont>
      <p:font typeface="Barlow SemiBold" pitchFamily="2" charset="77"/>
      <p:regular r:id="rId31"/>
      <p:bold r:id="rId32"/>
      <p:italic r:id="rId33"/>
      <p:boldItalic r:id="rId34"/>
    </p:embeddedFont>
    <p:embeddedFont>
      <p:font typeface="Calibri" panose="020F050202020403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12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guide orient="horz" pos="2160"/>
        <p:guide pos="3840"/>
        <p:guide orient="horz" pos="12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presProps" Target="presProps.xml"/><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 name="Google Shape;4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 name="Google Shape;5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Capture and convert your paper documents using your office multifunctional device (with apps for most popular brands) via the Scanshare Capture embedded client. </a:t>
            </a:r>
            <a:endParaRPr/>
          </a:p>
          <a:p>
            <a:pPr marL="0" marR="0" lvl="0" indent="0" algn="l" rtl="0">
              <a:lnSpc>
                <a:spcPct val="100000"/>
              </a:lnSpc>
              <a:spcBef>
                <a:spcPts val="0"/>
              </a:spcBef>
              <a:spcAft>
                <a:spcPts val="0"/>
              </a:spcAft>
              <a:buClr>
                <a:schemeClr val="dk1"/>
              </a:buClr>
              <a:buSzPts val="1200"/>
              <a:buFont typeface="Calibri"/>
              <a:buNone/>
            </a:pPr>
            <a:r>
              <a:rPr lang="en-US" sz="1200"/>
              <a:t>By answering questions and making decisions at the multifunctional panel, document metadata can be used to route and store the data in the correct place. </a:t>
            </a:r>
            <a:endParaRPr/>
          </a:p>
          <a:p>
            <a:pPr marL="0" marR="0" lvl="0" indent="0" algn="l" rtl="0">
              <a:lnSpc>
                <a:spcPct val="100000"/>
              </a:lnSpc>
              <a:spcBef>
                <a:spcPts val="0"/>
              </a:spcBef>
              <a:spcAft>
                <a:spcPts val="0"/>
              </a:spcAft>
              <a:buClr>
                <a:schemeClr val="dk1"/>
              </a:buClr>
              <a:buSzPts val="1200"/>
              <a:buFont typeface="Calibri"/>
              <a:buNone/>
            </a:pPr>
            <a:r>
              <a:rPr lang="en-US" sz="1200"/>
              <a:t>The PC capture client can drive dedicated scanning devices or import existing electronic documents. </a:t>
            </a:r>
            <a:endParaRPr/>
          </a:p>
          <a:p>
            <a:pPr marL="0" marR="0" lvl="0" indent="0" algn="l" rtl="0">
              <a:lnSpc>
                <a:spcPct val="100000"/>
              </a:lnSpc>
              <a:spcBef>
                <a:spcPts val="0"/>
              </a:spcBef>
              <a:spcAft>
                <a:spcPts val="0"/>
              </a:spcAft>
              <a:buClr>
                <a:schemeClr val="dk1"/>
              </a:buClr>
              <a:buSzPts val="1200"/>
              <a:buFont typeface="Calibri"/>
              <a:buNone/>
            </a:pPr>
            <a:r>
              <a:rPr lang="en-US" sz="1200"/>
              <a:t>Scanshare Capture can also monitor, analyze, process inbound email and attachments from multiple email addresses, and integrate with other applications web services to receive data.</a:t>
            </a:r>
            <a:endParaRPr/>
          </a:p>
          <a:p>
            <a:pPr marL="0" lvl="0" indent="0" algn="l" rtl="0">
              <a:spcBef>
                <a:spcPts val="0"/>
              </a:spcBef>
              <a:spcAft>
                <a:spcPts val="0"/>
              </a:spcAft>
              <a:buNone/>
            </a:pPr>
            <a:endParaRPr/>
          </a:p>
        </p:txBody>
      </p:sp>
      <p:sp>
        <p:nvSpPr>
          <p:cNvPr id="68" name="Google Shape;6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 name="Google Shape;7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Scanshare Capture offers an intelligent barcode detection and separation function in addition to smart page splitting, enabling you to capture multiple pages but store each page separately. Zonal character recognition enables the extraction of specific information from the document by analyzing specific zones. </a:t>
            </a:r>
            <a:endParaRPr/>
          </a:p>
          <a:p>
            <a:pPr marL="0" marR="0" lvl="0" indent="0" algn="l" rtl="0">
              <a:lnSpc>
                <a:spcPct val="100000"/>
              </a:lnSpc>
              <a:spcBef>
                <a:spcPts val="0"/>
              </a:spcBef>
              <a:spcAft>
                <a:spcPts val="0"/>
              </a:spcAft>
              <a:buClr>
                <a:schemeClr val="dk1"/>
              </a:buClr>
              <a:buSzPts val="1200"/>
              <a:buFont typeface="Calibri"/>
              <a:buNone/>
            </a:pPr>
            <a:r>
              <a:rPr lang="en-US" sz="1200"/>
              <a:t>This information may be used to route, rename, or store the document in a specific location. Workflow triggers are activated when processing conditions are met (for example, a specific client name, invoice value, document type or content, number of pages etc.), and dynamic decisions are made on the processing routes. </a:t>
            </a:r>
            <a:endParaRPr/>
          </a:p>
          <a:p>
            <a:pPr marL="0" lvl="0" indent="0" algn="l" rtl="0">
              <a:lnSpc>
                <a:spcPct val="100000"/>
              </a:lnSpc>
              <a:spcBef>
                <a:spcPts val="0"/>
              </a:spcBef>
              <a:spcAft>
                <a:spcPts val="0"/>
              </a:spcAft>
              <a:buNone/>
            </a:pPr>
            <a:r>
              <a:rPr lang="en-US" sz="1200"/>
              <a:t>Custom notifications can be raised with specific users and groups, alerting them to documents that require attention. And advanced scripting means a solution can be created for any situation.</a:t>
            </a:r>
            <a:endParaRPr/>
          </a:p>
          <a:p>
            <a:pPr marL="0" lvl="0" indent="0" algn="l" rtl="0">
              <a:lnSpc>
                <a:spcPct val="100000"/>
              </a:lnSpc>
              <a:spcBef>
                <a:spcPts val="0"/>
              </a:spcBef>
              <a:spcAft>
                <a:spcPts val="0"/>
              </a:spcAft>
              <a:buNone/>
            </a:pPr>
            <a:endParaRPr sz="1200"/>
          </a:p>
          <a:p>
            <a:pPr marL="0" lvl="0" indent="0" algn="l" rtl="0">
              <a:spcBef>
                <a:spcPts val="0"/>
              </a:spcBef>
              <a:spcAft>
                <a:spcPts val="0"/>
              </a:spcAft>
              <a:buNone/>
            </a:pPr>
            <a:endParaRPr/>
          </a:p>
        </p:txBody>
      </p:sp>
      <p:sp>
        <p:nvSpPr>
          <p:cNvPr id="76" name="Google Shape;7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Store your document to various locations, including our own file repository, plus a large selection of 3rd party applications. Scanshare Capture’s connector library supports many popular global document management systems, ERP platforms, CRM applications, and a host of cloud-based file storage platforms, with an SDK to extend those connections. </a:t>
            </a:r>
            <a:endParaRPr/>
          </a:p>
          <a:p>
            <a:pPr marL="0" marR="0" lvl="0" indent="0" algn="l" rtl="0">
              <a:lnSpc>
                <a:spcPct val="100000"/>
              </a:lnSpc>
              <a:spcBef>
                <a:spcPts val="0"/>
              </a:spcBef>
              <a:spcAft>
                <a:spcPts val="0"/>
              </a:spcAft>
              <a:buClr>
                <a:schemeClr val="dk1"/>
              </a:buClr>
              <a:buSzPts val="1200"/>
              <a:buFont typeface="Calibri"/>
              <a:buNone/>
            </a:pPr>
            <a:r>
              <a:rPr lang="en-US" sz="1200"/>
              <a:t>With full integration to Active Directory and OAuth, accessing shared resources couldn’t be easier. Via their single sign-on, users only have access to the resources their network credentials or AD group permits, making it easier for system administrators.</a:t>
            </a:r>
            <a:endParaRPr/>
          </a:p>
          <a:p>
            <a:pPr marL="0" lvl="0" indent="0" algn="l" rtl="0">
              <a:spcBef>
                <a:spcPts val="0"/>
              </a:spcBef>
              <a:spcAft>
                <a:spcPts val="0"/>
              </a:spcAft>
              <a:buNone/>
            </a:pPr>
            <a:endParaRPr/>
          </a:p>
        </p:txBody>
      </p:sp>
      <p:sp>
        <p:nvSpPr>
          <p:cNvPr id="84" name="Google Shape;8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Once the correct workflow is selected, the document is automatically processing according to the set business rules.</a:t>
            </a:r>
            <a:endParaRPr/>
          </a:p>
          <a:p>
            <a:pPr marL="0" lvl="0" indent="0" algn="l" rtl="0">
              <a:spcBef>
                <a:spcPts val="0"/>
              </a:spcBef>
              <a:spcAft>
                <a:spcPts val="0"/>
              </a:spcAft>
              <a:buNone/>
            </a:pPr>
            <a:endParaRPr/>
          </a:p>
        </p:txBody>
      </p:sp>
      <p:sp>
        <p:nvSpPr>
          <p:cNvPr id="98" name="Google Shape;9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t>Scanshare’s web-based verification module enables users to review, correct, and approve or reject documents at critical points in the workflow based on conditional triggers. With the verification web interface, users may approve, correct or reject supplier invoices, review contracts and applications, verify inventory and shipping details and approve documents sent for publication. </a:t>
            </a:r>
            <a:endParaRPr/>
          </a:p>
          <a:p>
            <a:pPr marL="0" lvl="0" indent="0" algn="l" rtl="0">
              <a:spcBef>
                <a:spcPts val="0"/>
              </a:spcBef>
              <a:spcAft>
                <a:spcPts val="0"/>
              </a:spcAft>
              <a:buNone/>
            </a:pPr>
            <a:endParaRPr sz="1200"/>
          </a:p>
          <a:p>
            <a:pPr marL="0" lvl="0" indent="0" algn="l" rtl="0">
              <a:spcBef>
                <a:spcPts val="0"/>
              </a:spcBef>
              <a:spcAft>
                <a:spcPts val="0"/>
              </a:spcAft>
              <a:buNone/>
            </a:pPr>
            <a:r>
              <a:rPr lang="en-US" sz="1200"/>
              <a:t>The verification module gives users full control over key decisions in their business process workflows, ensuring only validated, approved data is passed to integrated business systems. The verification module is also available from the dedicated iOS and Android mobile clients, ensuring that your business doesn’t have grind to a halt when document approvers are out of the office.</a:t>
            </a:r>
            <a:endParaRPr/>
          </a:p>
          <a:p>
            <a:pPr marL="0" lvl="0" indent="0" algn="l" rtl="0">
              <a:spcBef>
                <a:spcPts val="0"/>
              </a:spcBef>
              <a:spcAft>
                <a:spcPts val="0"/>
              </a:spcAft>
              <a:buNone/>
            </a:pPr>
            <a:endParaRPr/>
          </a:p>
        </p:txBody>
      </p:sp>
      <p:sp>
        <p:nvSpPr>
          <p:cNvPr id="106" name="Google Shape;10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t>The contents of all submitted documents are analyzed and indexed to enable keyword search and rapid retrieval via the web or mobile clients. Also, document type can be configured with selected metadata fields. </a:t>
            </a:r>
            <a:endParaRPr/>
          </a:p>
          <a:p>
            <a:pPr marL="0" lvl="0" indent="0" algn="l" rtl="0">
              <a:spcBef>
                <a:spcPts val="0"/>
              </a:spcBef>
              <a:spcAft>
                <a:spcPts val="0"/>
              </a:spcAft>
              <a:buNone/>
            </a:pPr>
            <a:r>
              <a:rPr lang="en-US" sz="1200"/>
              <a:t>When a document is submitted and classified, these metadata fields can be populated with information that can be used to automatically file the document and aid in the search and retrieval process when required.</a:t>
            </a:r>
            <a:endParaRPr/>
          </a:p>
          <a:p>
            <a:pPr marL="0" lvl="0" indent="0" algn="l" rtl="0">
              <a:spcBef>
                <a:spcPts val="0"/>
              </a:spcBef>
              <a:spcAft>
                <a:spcPts val="0"/>
              </a:spcAft>
              <a:buNone/>
            </a:pPr>
            <a:endParaRPr/>
          </a:p>
        </p:txBody>
      </p:sp>
      <p:sp>
        <p:nvSpPr>
          <p:cNvPr id="114" name="Google Shape;114;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838200" y="1150760"/>
            <a:ext cx="10515600" cy="5588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2400"/>
              <a:buFont typeface="Calibri"/>
              <a:buNone/>
              <a:defRPr sz="2400" b="0" i="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3"/>
          <p:cNvSpPr txBox="1">
            <a:spLocks noGrp="1"/>
          </p:cNvSpPr>
          <p:nvPr>
            <p:ph type="body" idx="1"/>
          </p:nvPr>
        </p:nvSpPr>
        <p:spPr>
          <a:xfrm>
            <a:off x="838200" y="1825625"/>
            <a:ext cx="10515600" cy="397827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800"/>
              <a:buNone/>
              <a:defRPr sz="1800" b="0" i="0">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1600"/>
              <a:buNone/>
              <a:defRPr sz="1600" b="0" i="0">
                <a:latin typeface="Calibri"/>
                <a:ea typeface="Calibri"/>
                <a:cs typeface="Calibri"/>
                <a:sym typeface="Calibri"/>
              </a:defRPr>
            </a:lvl2pPr>
            <a:lvl3pPr marL="1371600" lvl="2" indent="-228600" algn="l">
              <a:lnSpc>
                <a:spcPct val="90000"/>
              </a:lnSpc>
              <a:spcBef>
                <a:spcPts val="500"/>
              </a:spcBef>
              <a:spcAft>
                <a:spcPts val="0"/>
              </a:spcAft>
              <a:buClr>
                <a:schemeClr val="dk1"/>
              </a:buClr>
              <a:buSzPts val="1400"/>
              <a:buNone/>
              <a:defRPr sz="1400" b="0" i="0">
                <a:latin typeface="Calibri"/>
                <a:ea typeface="Calibri"/>
                <a:cs typeface="Calibri"/>
                <a:sym typeface="Calibri"/>
              </a:defRPr>
            </a:lvl3pPr>
            <a:lvl4pPr marL="1828800" lvl="3" indent="-228600" algn="l">
              <a:lnSpc>
                <a:spcPct val="90000"/>
              </a:lnSpc>
              <a:spcBef>
                <a:spcPts val="500"/>
              </a:spcBef>
              <a:spcAft>
                <a:spcPts val="0"/>
              </a:spcAft>
              <a:buClr>
                <a:schemeClr val="dk1"/>
              </a:buClr>
              <a:buSzPts val="1200"/>
              <a:buNone/>
              <a:defRPr sz="1200" b="0" i="0">
                <a:latin typeface="Calibri"/>
                <a:ea typeface="Calibri"/>
                <a:cs typeface="Calibri"/>
                <a:sym typeface="Calibri"/>
              </a:defRPr>
            </a:lvl4pPr>
            <a:lvl5pPr marL="2286000" lvl="4" indent="-228600" algn="l">
              <a:lnSpc>
                <a:spcPct val="90000"/>
              </a:lnSpc>
              <a:spcBef>
                <a:spcPts val="500"/>
              </a:spcBef>
              <a:spcAft>
                <a:spcPts val="0"/>
              </a:spcAft>
              <a:buClr>
                <a:schemeClr val="dk1"/>
              </a:buClr>
              <a:buSzPts val="1200"/>
              <a:buNone/>
              <a:defRPr sz="1200" b="0" i="0">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9" name="Google Shape;19;p3"/>
          <p:cNvPicPr preferRelativeResize="0"/>
          <p:nvPr/>
        </p:nvPicPr>
        <p:blipFill rotWithShape="1">
          <a:blip r:embed="rId2">
            <a:alphaModFix/>
          </a:blip>
          <a:srcRect/>
          <a:stretch/>
        </p:blipFill>
        <p:spPr>
          <a:xfrm>
            <a:off x="838200" y="318575"/>
            <a:ext cx="1362478" cy="293792"/>
          </a:xfrm>
          <a:prstGeom prst="rect">
            <a:avLst/>
          </a:prstGeom>
          <a:noFill/>
          <a:ln>
            <a:noFill/>
          </a:ln>
        </p:spPr>
      </p:pic>
      <p:pic>
        <p:nvPicPr>
          <p:cNvPr id="20" name="Google Shape;20;p3"/>
          <p:cNvPicPr preferRelativeResize="0"/>
          <p:nvPr/>
        </p:nvPicPr>
        <p:blipFill rotWithShape="1">
          <a:blip r:embed="rId3">
            <a:alphaModFix/>
          </a:blip>
          <a:srcRect/>
          <a:stretch/>
        </p:blipFill>
        <p:spPr>
          <a:xfrm>
            <a:off x="10737850" y="453313"/>
            <a:ext cx="615950" cy="71244"/>
          </a:xfrm>
          <a:prstGeom prst="rect">
            <a:avLst/>
          </a:prstGeom>
          <a:noFill/>
          <a:ln>
            <a:noFill/>
          </a:ln>
        </p:spPr>
      </p:pic>
    </p:spTree>
  </p:cSld>
  <p:clrMapOvr>
    <a:masterClrMapping/>
  </p:clrMapOvr>
  <p:extLst>
    <p:ext uri="{DCECCB84-F9BA-43D5-87BE-67443E8EF086}">
      <p15:sldGuideLst xmlns:p15="http://schemas.microsoft.com/office/powerpoint/2012/main">
        <p15:guide id="1" orient="horz" pos="960">
          <p15:clr>
            <a:srgbClr val="FBAE40"/>
          </p15:clr>
        </p15:guide>
        <p15:guide id="2" pos="3840">
          <p15:clr>
            <a:srgbClr val="FBAE40"/>
          </p15:clr>
        </p15:guide>
        <p15:guide id="3" orient="horz" pos="115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6CB4CD">
            <a:alpha val="69803"/>
          </a:srgbClr>
        </a:solidFill>
        <a:effectLst/>
      </p:bgPr>
    </p:bg>
    <p:spTree>
      <p:nvGrpSpPr>
        <p:cNvPr id="1" name="Shape 21"/>
        <p:cNvGrpSpPr/>
        <p:nvPr/>
      </p:nvGrpSpPr>
      <p:grpSpPr>
        <a:xfrm>
          <a:off x="0" y="0"/>
          <a:ext cx="0" cy="0"/>
          <a:chOff x="0" y="0"/>
          <a:chExt cx="0" cy="0"/>
        </a:xfrm>
      </p:grpSpPr>
      <p:sp>
        <p:nvSpPr>
          <p:cNvPr id="22" name="Google Shape;22;p4"/>
          <p:cNvSpPr txBox="1">
            <a:spLocks noGrp="1"/>
          </p:cNvSpPr>
          <p:nvPr>
            <p:ph type="ctrTitle"/>
          </p:nvPr>
        </p:nvSpPr>
        <p:spPr>
          <a:xfrm>
            <a:off x="838200" y="1122363"/>
            <a:ext cx="9829800" cy="2387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263238"/>
              </a:buClr>
              <a:buSzPts val="3600"/>
              <a:buFont typeface="Barlow"/>
              <a:buNone/>
              <a:defRPr sz="3600" b="0" i="0">
                <a:solidFill>
                  <a:srgbClr val="263238"/>
                </a:solidFill>
                <a:latin typeface="Barlow"/>
                <a:ea typeface="Barlow"/>
                <a:cs typeface="Barlow"/>
                <a:sym typeface="Barl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subTitle" idx="1"/>
          </p:nvPr>
        </p:nvSpPr>
        <p:spPr>
          <a:xfrm>
            <a:off x="838200" y="3602038"/>
            <a:ext cx="9829800" cy="1655762"/>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Clr>
                <a:srgbClr val="263238"/>
              </a:buClr>
              <a:buSzPts val="1600"/>
              <a:buNone/>
              <a:defRPr sz="1600" b="0" i="0">
                <a:solidFill>
                  <a:srgbClr val="263238"/>
                </a:solidFill>
                <a:latin typeface="Barlow Light"/>
                <a:ea typeface="Barlow Light"/>
                <a:cs typeface="Barlow Light"/>
                <a:sym typeface="Barlow Light"/>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4"/>
        <p:cNvGrpSpPr/>
        <p:nvPr/>
      </p:nvGrpSpPr>
      <p:grpSpPr>
        <a:xfrm>
          <a:off x="0" y="0"/>
          <a:ext cx="0" cy="0"/>
          <a:chOff x="0" y="0"/>
          <a:chExt cx="0" cy="0"/>
        </a:xfrm>
      </p:grpSpPr>
      <p:sp>
        <p:nvSpPr>
          <p:cNvPr id="25" name="Google Shape;25;p5"/>
          <p:cNvSpPr txBox="1">
            <a:spLocks noGrp="1"/>
          </p:cNvSpPr>
          <p:nvPr>
            <p:ph type="body" idx="1"/>
          </p:nvPr>
        </p:nvSpPr>
        <p:spPr>
          <a:xfrm>
            <a:off x="838200" y="1825625"/>
            <a:ext cx="5181600" cy="355282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800"/>
              <a:buNone/>
              <a:defRPr sz="1800" b="0" i="0">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1600"/>
              <a:buNone/>
              <a:defRPr sz="1600" b="0" i="0">
                <a:latin typeface="Calibri"/>
                <a:ea typeface="Calibri"/>
                <a:cs typeface="Calibri"/>
                <a:sym typeface="Calibri"/>
              </a:defRPr>
            </a:lvl2pPr>
            <a:lvl3pPr marL="1371600" lvl="2" indent="-228600" algn="l">
              <a:lnSpc>
                <a:spcPct val="90000"/>
              </a:lnSpc>
              <a:spcBef>
                <a:spcPts val="500"/>
              </a:spcBef>
              <a:spcAft>
                <a:spcPts val="0"/>
              </a:spcAft>
              <a:buClr>
                <a:schemeClr val="dk1"/>
              </a:buClr>
              <a:buSzPts val="1400"/>
              <a:buNone/>
              <a:defRPr sz="1400" b="0" i="0">
                <a:latin typeface="Calibri"/>
                <a:ea typeface="Calibri"/>
                <a:cs typeface="Calibri"/>
                <a:sym typeface="Calibri"/>
              </a:defRPr>
            </a:lvl3pPr>
            <a:lvl4pPr marL="1828800" lvl="3" indent="-228600" algn="l">
              <a:lnSpc>
                <a:spcPct val="90000"/>
              </a:lnSpc>
              <a:spcBef>
                <a:spcPts val="500"/>
              </a:spcBef>
              <a:spcAft>
                <a:spcPts val="0"/>
              </a:spcAft>
              <a:buClr>
                <a:schemeClr val="dk1"/>
              </a:buClr>
              <a:buSzPts val="1200"/>
              <a:buNone/>
              <a:defRPr sz="1200" b="0" i="0">
                <a:latin typeface="Calibri"/>
                <a:ea typeface="Calibri"/>
                <a:cs typeface="Calibri"/>
                <a:sym typeface="Calibri"/>
              </a:defRPr>
            </a:lvl4pPr>
            <a:lvl5pPr marL="2286000" lvl="4" indent="-228600" algn="l">
              <a:lnSpc>
                <a:spcPct val="90000"/>
              </a:lnSpc>
              <a:spcBef>
                <a:spcPts val="500"/>
              </a:spcBef>
              <a:spcAft>
                <a:spcPts val="0"/>
              </a:spcAft>
              <a:buClr>
                <a:schemeClr val="dk1"/>
              </a:buClr>
              <a:buSzPts val="1200"/>
              <a:buNone/>
              <a:defRPr sz="1200" b="0" i="0">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5"/>
          <p:cNvSpPr txBox="1">
            <a:spLocks noGrp="1"/>
          </p:cNvSpPr>
          <p:nvPr>
            <p:ph type="body" idx="2"/>
          </p:nvPr>
        </p:nvSpPr>
        <p:spPr>
          <a:xfrm>
            <a:off x="6172200" y="1825625"/>
            <a:ext cx="5181600" cy="355282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800"/>
              <a:buNone/>
              <a:defRPr sz="1800" b="0" i="0">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1600"/>
              <a:buNone/>
              <a:defRPr sz="1600" b="0" i="0">
                <a:latin typeface="Calibri"/>
                <a:ea typeface="Calibri"/>
                <a:cs typeface="Calibri"/>
                <a:sym typeface="Calibri"/>
              </a:defRPr>
            </a:lvl2pPr>
            <a:lvl3pPr marL="1371600" lvl="2" indent="-228600" algn="l">
              <a:lnSpc>
                <a:spcPct val="90000"/>
              </a:lnSpc>
              <a:spcBef>
                <a:spcPts val="500"/>
              </a:spcBef>
              <a:spcAft>
                <a:spcPts val="0"/>
              </a:spcAft>
              <a:buClr>
                <a:schemeClr val="dk1"/>
              </a:buClr>
              <a:buSzPts val="1400"/>
              <a:buNone/>
              <a:defRPr sz="1400" b="0" i="0">
                <a:latin typeface="Calibri"/>
                <a:ea typeface="Calibri"/>
                <a:cs typeface="Calibri"/>
                <a:sym typeface="Calibri"/>
              </a:defRPr>
            </a:lvl3pPr>
            <a:lvl4pPr marL="1828800" lvl="3" indent="-228600" algn="l">
              <a:lnSpc>
                <a:spcPct val="90000"/>
              </a:lnSpc>
              <a:spcBef>
                <a:spcPts val="500"/>
              </a:spcBef>
              <a:spcAft>
                <a:spcPts val="0"/>
              </a:spcAft>
              <a:buClr>
                <a:schemeClr val="dk1"/>
              </a:buClr>
              <a:buSzPts val="1200"/>
              <a:buNone/>
              <a:defRPr sz="1200" b="0" i="0">
                <a:latin typeface="Calibri"/>
                <a:ea typeface="Calibri"/>
                <a:cs typeface="Calibri"/>
                <a:sym typeface="Calibri"/>
              </a:defRPr>
            </a:lvl4pPr>
            <a:lvl5pPr marL="2286000" lvl="4" indent="-228600" algn="l">
              <a:lnSpc>
                <a:spcPct val="90000"/>
              </a:lnSpc>
              <a:spcBef>
                <a:spcPts val="500"/>
              </a:spcBef>
              <a:spcAft>
                <a:spcPts val="0"/>
              </a:spcAft>
              <a:buClr>
                <a:schemeClr val="dk1"/>
              </a:buClr>
              <a:buSzPts val="1200"/>
              <a:buNone/>
              <a:defRPr sz="1200" b="0" i="0">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5"/>
          <p:cNvSpPr txBox="1">
            <a:spLocks noGrp="1"/>
          </p:cNvSpPr>
          <p:nvPr>
            <p:ph type="title"/>
          </p:nvPr>
        </p:nvSpPr>
        <p:spPr>
          <a:xfrm>
            <a:off x="838200" y="1150760"/>
            <a:ext cx="10515600" cy="5588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2400"/>
              <a:buFont typeface="Calibri"/>
              <a:buNone/>
              <a:defRPr sz="2400" b="0" i="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8" name="Google Shape;28;p5"/>
          <p:cNvPicPr preferRelativeResize="0"/>
          <p:nvPr/>
        </p:nvPicPr>
        <p:blipFill rotWithShape="1">
          <a:blip r:embed="rId2">
            <a:alphaModFix/>
          </a:blip>
          <a:srcRect/>
          <a:stretch/>
        </p:blipFill>
        <p:spPr>
          <a:xfrm>
            <a:off x="10737850" y="453313"/>
            <a:ext cx="615950" cy="71244"/>
          </a:xfrm>
          <a:prstGeom prst="rect">
            <a:avLst/>
          </a:prstGeom>
          <a:noFill/>
          <a:ln>
            <a:noFill/>
          </a:ln>
        </p:spPr>
      </p:pic>
      <p:pic>
        <p:nvPicPr>
          <p:cNvPr id="29" name="Google Shape;29;p5"/>
          <p:cNvPicPr preferRelativeResize="0"/>
          <p:nvPr/>
        </p:nvPicPr>
        <p:blipFill rotWithShape="1">
          <a:blip r:embed="rId3">
            <a:alphaModFix/>
          </a:blip>
          <a:srcRect/>
          <a:stretch/>
        </p:blipFill>
        <p:spPr>
          <a:xfrm>
            <a:off x="838200" y="318575"/>
            <a:ext cx="1362478" cy="293792"/>
          </a:xfrm>
          <a:prstGeom prst="rect">
            <a:avLst/>
          </a:prstGeom>
          <a:noFill/>
          <a:ln>
            <a:noFill/>
          </a:ln>
        </p:spPr>
      </p:pic>
    </p:spTree>
  </p:cSld>
  <p:clrMapOvr>
    <a:masterClrMapping/>
  </p:clrMapOvr>
  <p:extLst>
    <p:ext uri="{DCECCB84-F9BA-43D5-87BE-67443E8EF086}">
      <p15:sldGuideLst xmlns:p15="http://schemas.microsoft.com/office/powerpoint/2012/main">
        <p15:guide id="1" orient="horz" pos="9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838200" y="1220262"/>
            <a:ext cx="10515600" cy="41979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2400"/>
              <a:buFont typeface="Calibri"/>
              <a:buNone/>
              <a:defRPr sz="2400" b="0" i="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6"/>
          <p:cNvSpPr txBox="1">
            <a:spLocks noGrp="1"/>
          </p:cNvSpPr>
          <p:nvPr>
            <p:ph type="body" idx="1"/>
          </p:nvPr>
        </p:nvSpPr>
        <p:spPr>
          <a:xfrm>
            <a:off x="838200" y="1825625"/>
            <a:ext cx="10515600" cy="397827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800"/>
              <a:buNone/>
              <a:defRPr sz="1800" b="0" i="0">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1600"/>
              <a:buNone/>
              <a:defRPr sz="1600" b="0" i="0">
                <a:latin typeface="Calibri"/>
                <a:ea typeface="Calibri"/>
                <a:cs typeface="Calibri"/>
                <a:sym typeface="Calibri"/>
              </a:defRPr>
            </a:lvl2pPr>
            <a:lvl3pPr marL="1371600" lvl="2" indent="-228600" algn="l">
              <a:lnSpc>
                <a:spcPct val="90000"/>
              </a:lnSpc>
              <a:spcBef>
                <a:spcPts val="500"/>
              </a:spcBef>
              <a:spcAft>
                <a:spcPts val="0"/>
              </a:spcAft>
              <a:buClr>
                <a:schemeClr val="dk1"/>
              </a:buClr>
              <a:buSzPts val="1400"/>
              <a:buNone/>
              <a:defRPr sz="1400" b="0" i="0">
                <a:latin typeface="Calibri"/>
                <a:ea typeface="Calibri"/>
                <a:cs typeface="Calibri"/>
                <a:sym typeface="Calibri"/>
              </a:defRPr>
            </a:lvl3pPr>
            <a:lvl4pPr marL="1828800" lvl="3" indent="-228600" algn="l">
              <a:lnSpc>
                <a:spcPct val="90000"/>
              </a:lnSpc>
              <a:spcBef>
                <a:spcPts val="500"/>
              </a:spcBef>
              <a:spcAft>
                <a:spcPts val="0"/>
              </a:spcAft>
              <a:buClr>
                <a:schemeClr val="dk1"/>
              </a:buClr>
              <a:buSzPts val="1200"/>
              <a:buNone/>
              <a:defRPr sz="1200" b="0" i="0">
                <a:latin typeface="Calibri"/>
                <a:ea typeface="Calibri"/>
                <a:cs typeface="Calibri"/>
                <a:sym typeface="Calibri"/>
              </a:defRPr>
            </a:lvl4pPr>
            <a:lvl5pPr marL="2286000" lvl="4" indent="-228600" algn="l">
              <a:lnSpc>
                <a:spcPct val="90000"/>
              </a:lnSpc>
              <a:spcBef>
                <a:spcPts val="500"/>
              </a:spcBef>
              <a:spcAft>
                <a:spcPts val="0"/>
              </a:spcAft>
              <a:buClr>
                <a:schemeClr val="dk1"/>
              </a:buClr>
              <a:buSzPts val="1200"/>
              <a:buNone/>
              <a:defRPr sz="1200" b="0" i="0">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3" name="Google Shape;33;p6"/>
          <p:cNvPicPr preferRelativeResize="0"/>
          <p:nvPr/>
        </p:nvPicPr>
        <p:blipFill rotWithShape="1">
          <a:blip r:embed="rId2">
            <a:alphaModFix/>
          </a:blip>
          <a:srcRect/>
          <a:stretch/>
        </p:blipFill>
        <p:spPr>
          <a:xfrm>
            <a:off x="10737850" y="453313"/>
            <a:ext cx="615950" cy="71244"/>
          </a:xfrm>
          <a:prstGeom prst="rect">
            <a:avLst/>
          </a:prstGeom>
          <a:noFill/>
          <a:ln>
            <a:noFill/>
          </a:ln>
        </p:spPr>
      </p:pic>
      <p:sp>
        <p:nvSpPr>
          <p:cNvPr id="34" name="Google Shape;34;p6"/>
          <p:cNvSpPr txBox="1">
            <a:spLocks noGrp="1"/>
          </p:cNvSpPr>
          <p:nvPr>
            <p:ph type="body" idx="2"/>
          </p:nvPr>
        </p:nvSpPr>
        <p:spPr>
          <a:xfrm>
            <a:off x="838200" y="1016000"/>
            <a:ext cx="4076700" cy="2047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000"/>
              <a:buNone/>
              <a:defRPr sz="1000" b="1" i="0">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600"/>
              <a:buNone/>
              <a:defRPr/>
            </a:lvl3pPr>
            <a:lvl4pPr marL="1828800" lvl="3" indent="-228600" algn="l">
              <a:lnSpc>
                <a:spcPct val="90000"/>
              </a:lnSpc>
              <a:spcBef>
                <a:spcPts val="500"/>
              </a:spcBef>
              <a:spcAft>
                <a:spcPts val="0"/>
              </a:spcAft>
              <a:buClr>
                <a:schemeClr val="dk1"/>
              </a:buClr>
              <a:buSzPts val="1400"/>
              <a:buNone/>
              <a:defRPr/>
            </a:lvl4pPr>
            <a:lvl5pPr marL="2286000" lvl="4" indent="-228600" algn="l">
              <a:lnSpc>
                <a:spcPct val="90000"/>
              </a:lnSpc>
              <a:spcBef>
                <a:spcPts val="50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5" name="Google Shape;35;p6"/>
          <p:cNvPicPr preferRelativeResize="0"/>
          <p:nvPr/>
        </p:nvPicPr>
        <p:blipFill rotWithShape="1">
          <a:blip r:embed="rId3">
            <a:alphaModFix/>
          </a:blip>
          <a:srcRect/>
          <a:stretch/>
        </p:blipFill>
        <p:spPr>
          <a:xfrm>
            <a:off x="838200" y="318575"/>
            <a:ext cx="1362478" cy="293792"/>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152">
          <p15:clr>
            <a:srgbClr val="FBAE40"/>
          </p15:clr>
        </p15:guide>
        <p15:guide id="2" pos="3840">
          <p15:clr>
            <a:srgbClr val="FBAE40"/>
          </p15:clr>
        </p15:guide>
        <p15:guide id="3" orient="horz" pos="9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838200" y="1150760"/>
            <a:ext cx="10515600" cy="5588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2400"/>
              <a:buFont typeface="Calibri"/>
              <a:buNone/>
              <a:defRPr sz="2400" b="0" i="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8" name="Google Shape;38;p7"/>
          <p:cNvPicPr preferRelativeResize="0"/>
          <p:nvPr/>
        </p:nvPicPr>
        <p:blipFill rotWithShape="1">
          <a:blip r:embed="rId2">
            <a:alphaModFix/>
          </a:blip>
          <a:srcRect/>
          <a:stretch/>
        </p:blipFill>
        <p:spPr>
          <a:xfrm>
            <a:off x="10737850" y="453313"/>
            <a:ext cx="615950" cy="71244"/>
          </a:xfrm>
          <a:prstGeom prst="rect">
            <a:avLst/>
          </a:prstGeom>
          <a:noFill/>
          <a:ln>
            <a:noFill/>
          </a:ln>
        </p:spPr>
      </p:pic>
      <p:pic>
        <p:nvPicPr>
          <p:cNvPr id="39" name="Google Shape;39;p7"/>
          <p:cNvPicPr preferRelativeResize="0"/>
          <p:nvPr/>
        </p:nvPicPr>
        <p:blipFill rotWithShape="1">
          <a:blip r:embed="rId3">
            <a:alphaModFix/>
          </a:blip>
          <a:srcRect/>
          <a:stretch/>
        </p:blipFill>
        <p:spPr>
          <a:xfrm>
            <a:off x="838200" y="318575"/>
            <a:ext cx="1362478" cy="293792"/>
          </a:xfrm>
          <a:prstGeom prst="rect">
            <a:avLst/>
          </a:prstGeom>
          <a:noFill/>
          <a:ln>
            <a:noFill/>
          </a:ln>
        </p:spPr>
      </p:pic>
    </p:spTree>
  </p:cSld>
  <p:clrMapOvr>
    <a:masterClrMapping/>
  </p:clrMapOvr>
  <p:extLst>
    <p:ext uri="{DCECCB84-F9BA-43D5-87BE-67443E8EF086}">
      <p15:sldGuideLst xmlns:p15="http://schemas.microsoft.com/office/powerpoint/2012/main">
        <p15:guide id="1" orient="horz" pos="9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with logo">
  <p:cSld name="Blank with logo">
    <p:spTree>
      <p:nvGrpSpPr>
        <p:cNvPr id="1" name="Shape 40"/>
        <p:cNvGrpSpPr/>
        <p:nvPr/>
      </p:nvGrpSpPr>
      <p:grpSpPr>
        <a:xfrm>
          <a:off x="0" y="0"/>
          <a:ext cx="0" cy="0"/>
          <a:chOff x="0" y="0"/>
          <a:chExt cx="0" cy="0"/>
        </a:xfrm>
      </p:grpSpPr>
      <p:pic>
        <p:nvPicPr>
          <p:cNvPr id="41" name="Google Shape;41;p8"/>
          <p:cNvPicPr preferRelativeResize="0"/>
          <p:nvPr/>
        </p:nvPicPr>
        <p:blipFill rotWithShape="1">
          <a:blip r:embed="rId2">
            <a:alphaModFix/>
          </a:blip>
          <a:srcRect/>
          <a:stretch/>
        </p:blipFill>
        <p:spPr>
          <a:xfrm>
            <a:off x="10737850" y="453313"/>
            <a:ext cx="615950" cy="71244"/>
          </a:xfrm>
          <a:prstGeom prst="rect">
            <a:avLst/>
          </a:prstGeom>
          <a:noFill/>
          <a:ln>
            <a:noFill/>
          </a:ln>
        </p:spPr>
      </p:pic>
      <p:pic>
        <p:nvPicPr>
          <p:cNvPr id="42" name="Google Shape;42;p8"/>
          <p:cNvPicPr preferRelativeResize="0"/>
          <p:nvPr/>
        </p:nvPicPr>
        <p:blipFill rotWithShape="1">
          <a:blip r:embed="rId3">
            <a:alphaModFix/>
          </a:blip>
          <a:srcRect/>
          <a:stretch/>
        </p:blipFill>
        <p:spPr>
          <a:xfrm>
            <a:off x="838200" y="318575"/>
            <a:ext cx="1362478" cy="29379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
        <p:cNvGrpSpPr/>
        <p:nvPr/>
      </p:nvGrpSpPr>
      <p:grpSpPr>
        <a:xfrm>
          <a:off x="0" y="0"/>
          <a:ext cx="0" cy="0"/>
          <a:chOff x="0" y="0"/>
          <a:chExt cx="0" cy="0"/>
        </a:xfrm>
      </p:grpSpPr>
      <p:sp>
        <p:nvSpPr>
          <p:cNvPr id="47" name="Google Shape;47;p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8" name="Google Shape;48;p9"/>
          <p:cNvSpPr txBox="1">
            <a:spLocks noGrp="1"/>
          </p:cNvSpPr>
          <p:nvPr>
            <p:ph type="title" idx="4294967295"/>
          </p:nvPr>
        </p:nvSpPr>
        <p:spPr>
          <a:xfrm>
            <a:off x="477981" y="1122363"/>
            <a:ext cx="4023360" cy="3204134"/>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982B1"/>
              </a:buClr>
              <a:buSzPts val="4320"/>
              <a:buFont typeface="Calibri"/>
              <a:buNone/>
            </a:pPr>
            <a:r>
              <a:rPr lang="en-US" sz="4000" b="1" dirty="0">
                <a:solidFill>
                  <a:srgbClr val="0982B1"/>
                </a:solidFill>
                <a:latin typeface="Calibri"/>
                <a:ea typeface="Calibri"/>
                <a:cs typeface="Calibri"/>
                <a:sym typeface="Calibri"/>
              </a:rPr>
              <a:t>MEJORE LA PRODUCTIVIDAD Y LA EFICIENCIA DE SU NEGOCIO</a:t>
            </a:r>
            <a:endParaRPr sz="2000" dirty="0"/>
          </a:p>
        </p:txBody>
      </p:sp>
      <p:sp>
        <p:nvSpPr>
          <p:cNvPr id="49" name="Google Shape;49;p9"/>
          <p:cNvSpPr txBox="1"/>
          <p:nvPr/>
        </p:nvSpPr>
        <p:spPr>
          <a:xfrm>
            <a:off x="477981" y="4872922"/>
            <a:ext cx="3785262" cy="86271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3F3F3F"/>
              </a:buClr>
              <a:buSzPts val="2000"/>
              <a:buFont typeface="Arial"/>
              <a:buNone/>
            </a:pPr>
            <a:r>
              <a:rPr lang="en-US" sz="2000" b="0" i="0" u="none" strike="noStrike" cap="none" dirty="0" err="1">
                <a:solidFill>
                  <a:srgbClr val="3F3F3F"/>
                </a:solidFill>
                <a:latin typeface="Barlow" pitchFamily="2" charset="77"/>
                <a:ea typeface="Calibri"/>
                <a:cs typeface="Calibri"/>
                <a:sym typeface="Calibri"/>
              </a:rPr>
              <a:t>Lleve</a:t>
            </a:r>
            <a:r>
              <a:rPr lang="en-US" sz="2000" b="0" i="0" u="none" strike="noStrike" cap="none" dirty="0">
                <a:solidFill>
                  <a:srgbClr val="3F3F3F"/>
                </a:solidFill>
                <a:latin typeface="Barlow" pitchFamily="2" charset="77"/>
                <a:ea typeface="Calibri"/>
                <a:cs typeface="Calibri"/>
                <a:sym typeface="Calibri"/>
              </a:rPr>
              <a:t> la </a:t>
            </a:r>
            <a:r>
              <a:rPr lang="en-US" sz="2000" b="0" i="0" u="none" strike="noStrike" cap="none" dirty="0" err="1">
                <a:solidFill>
                  <a:srgbClr val="3F3F3F"/>
                </a:solidFill>
                <a:latin typeface="Barlow" pitchFamily="2" charset="77"/>
                <a:ea typeface="Calibri"/>
                <a:cs typeface="Calibri"/>
                <a:sym typeface="Calibri"/>
              </a:rPr>
              <a:t>automatización</a:t>
            </a:r>
            <a:r>
              <a:rPr lang="en-US" sz="2000" b="0" i="0" u="none" strike="noStrike" cap="none" dirty="0">
                <a:solidFill>
                  <a:srgbClr val="3F3F3F"/>
                </a:solidFill>
                <a:latin typeface="Barlow" pitchFamily="2" charset="77"/>
                <a:ea typeface="Calibri"/>
                <a:cs typeface="Calibri"/>
                <a:sym typeface="Calibri"/>
              </a:rPr>
              <a:t> de sus </a:t>
            </a:r>
            <a:r>
              <a:rPr lang="en-US" sz="2000" b="0" i="0" u="none" strike="noStrike" cap="none" dirty="0" err="1">
                <a:solidFill>
                  <a:srgbClr val="3F3F3F"/>
                </a:solidFill>
                <a:latin typeface="Barlow" pitchFamily="2" charset="77"/>
                <a:ea typeface="Calibri"/>
                <a:cs typeface="Calibri"/>
                <a:sym typeface="Calibri"/>
              </a:rPr>
              <a:t>flujos</a:t>
            </a:r>
            <a:r>
              <a:rPr lang="en-US" sz="2000" b="0" i="0" u="none" strike="noStrike" cap="none" dirty="0">
                <a:solidFill>
                  <a:srgbClr val="3F3F3F"/>
                </a:solidFill>
                <a:latin typeface="Barlow" pitchFamily="2" charset="77"/>
                <a:ea typeface="Calibri"/>
                <a:cs typeface="Calibri"/>
                <a:sym typeface="Calibri"/>
              </a:rPr>
              <a:t> de </a:t>
            </a:r>
            <a:r>
              <a:rPr lang="en-US" sz="2000" b="0" i="0" u="none" strike="noStrike" cap="none" dirty="0" err="1">
                <a:solidFill>
                  <a:srgbClr val="3F3F3F"/>
                </a:solidFill>
                <a:latin typeface="Barlow" pitchFamily="2" charset="77"/>
                <a:ea typeface="Calibri"/>
                <a:cs typeface="Calibri"/>
                <a:sym typeface="Calibri"/>
              </a:rPr>
              <a:t>trabajo</a:t>
            </a:r>
            <a:r>
              <a:rPr lang="en-US" sz="2000" b="0" i="0" u="none" strike="noStrike" cap="none" dirty="0">
                <a:solidFill>
                  <a:srgbClr val="3F3F3F"/>
                </a:solidFill>
                <a:latin typeface="Barlow" pitchFamily="2" charset="77"/>
                <a:ea typeface="Calibri"/>
                <a:cs typeface="Calibri"/>
                <a:sym typeface="Calibri"/>
              </a:rPr>
              <a:t> al </a:t>
            </a:r>
            <a:r>
              <a:rPr lang="en-US" sz="2000" b="0" i="0" u="none" strike="noStrike" cap="none" dirty="0" err="1">
                <a:solidFill>
                  <a:srgbClr val="3F3F3F"/>
                </a:solidFill>
                <a:latin typeface="Barlow" pitchFamily="2" charset="77"/>
                <a:ea typeface="Calibri"/>
                <a:cs typeface="Calibri"/>
                <a:sym typeface="Calibri"/>
              </a:rPr>
              <a:t>siguiente</a:t>
            </a:r>
            <a:r>
              <a:rPr lang="en-US" sz="2000" b="0" i="0" u="none" strike="noStrike" cap="none" dirty="0">
                <a:solidFill>
                  <a:srgbClr val="3F3F3F"/>
                </a:solidFill>
                <a:latin typeface="Barlow" pitchFamily="2" charset="77"/>
                <a:ea typeface="Calibri"/>
                <a:cs typeface="Calibri"/>
                <a:sym typeface="Calibri"/>
              </a:rPr>
              <a:t> </a:t>
            </a:r>
            <a:r>
              <a:rPr lang="en-US" sz="2000" b="0" i="0" u="none" strike="noStrike" cap="none" dirty="0" err="1">
                <a:solidFill>
                  <a:srgbClr val="3F3F3F"/>
                </a:solidFill>
                <a:latin typeface="Barlow" pitchFamily="2" charset="77"/>
                <a:ea typeface="Calibri"/>
                <a:cs typeface="Calibri"/>
                <a:sym typeface="Calibri"/>
              </a:rPr>
              <a:t>nivel</a:t>
            </a:r>
            <a:r>
              <a:rPr lang="en-US" sz="2000" b="0" i="0" u="none" strike="noStrike" cap="none" dirty="0">
                <a:solidFill>
                  <a:srgbClr val="3F3F3F"/>
                </a:solidFill>
                <a:latin typeface="Barlow" pitchFamily="2" charset="77"/>
                <a:ea typeface="Calibri"/>
                <a:cs typeface="Calibri"/>
                <a:sym typeface="Calibri"/>
              </a:rPr>
              <a:t>.</a:t>
            </a:r>
            <a:endParaRPr dirty="0">
              <a:latin typeface="Barlow" pitchFamily="2" charset="77"/>
            </a:endParaRPr>
          </a:p>
        </p:txBody>
      </p:sp>
      <p:sp>
        <p:nvSpPr>
          <p:cNvPr id="50" name="Google Shape;50;p9"/>
          <p:cNvSpPr/>
          <p:nvPr/>
        </p:nvSpPr>
        <p:spPr>
          <a:xfrm rot="5400000">
            <a:off x="759921" y="346791"/>
            <a:ext cx="146304" cy="70408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1" name="Google Shape;51;p9"/>
          <p:cNvSpPr/>
          <p:nvPr/>
        </p:nvSpPr>
        <p:spPr>
          <a:xfrm>
            <a:off x="481029" y="4546920"/>
            <a:ext cx="4023360" cy="18288"/>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pic>
        <p:nvPicPr>
          <p:cNvPr id="52" name="Google Shape;52;p9"/>
          <p:cNvPicPr preferRelativeResize="0"/>
          <p:nvPr/>
        </p:nvPicPr>
        <p:blipFill rotWithShape="1">
          <a:blip r:embed="rId3">
            <a:alphaModFix/>
          </a:blip>
          <a:srcRect l="5723" r="31539"/>
          <a:stretch/>
        </p:blipFill>
        <p:spPr>
          <a:xfrm>
            <a:off x="4868487" y="10"/>
            <a:ext cx="7323513" cy="6857990"/>
          </a:xfrm>
          <a:prstGeom prst="rect">
            <a:avLst/>
          </a:prstGeom>
          <a:noFill/>
          <a:ln>
            <a:noFill/>
          </a:ln>
        </p:spPr>
      </p:pic>
      <p:sp>
        <p:nvSpPr>
          <p:cNvPr id="53" name="Google Shape;53;p9"/>
          <p:cNvSpPr/>
          <p:nvPr/>
        </p:nvSpPr>
        <p:spPr>
          <a:xfrm>
            <a:off x="405561" y="586024"/>
            <a:ext cx="855024" cy="20559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54" name="Google Shape;54;p9"/>
          <p:cNvPicPr preferRelativeResize="0"/>
          <p:nvPr/>
        </p:nvPicPr>
        <p:blipFill rotWithShape="1">
          <a:blip r:embed="rId4">
            <a:alphaModFix/>
          </a:blip>
          <a:srcRect/>
          <a:stretch/>
        </p:blipFill>
        <p:spPr>
          <a:xfrm>
            <a:off x="654888" y="1318413"/>
            <a:ext cx="1329121" cy="286599"/>
          </a:xfrm>
          <a:prstGeom prst="rect">
            <a:avLst/>
          </a:prstGeom>
          <a:noFill/>
          <a:ln>
            <a:noFill/>
          </a:ln>
        </p:spPr>
      </p:pic>
      <p:cxnSp>
        <p:nvCxnSpPr>
          <p:cNvPr id="56" name="Google Shape;56;p9"/>
          <p:cNvCxnSpPr/>
          <p:nvPr/>
        </p:nvCxnSpPr>
        <p:spPr>
          <a:xfrm>
            <a:off x="2107870" y="1410221"/>
            <a:ext cx="0" cy="104426"/>
          </a:xfrm>
          <a:prstGeom prst="straightConnector1">
            <a:avLst/>
          </a:prstGeom>
          <a:noFill/>
          <a:ln w="9525" cap="flat" cmpd="sng">
            <a:solidFill>
              <a:schemeClr val="accent1"/>
            </a:solidFill>
            <a:prstDash val="solid"/>
            <a:miter lim="800000"/>
            <a:headEnd type="none" w="sm" len="sm"/>
            <a:tailEnd type="none" w="sm" len="sm"/>
          </a:ln>
        </p:spPr>
      </p:cxnSp>
      <p:pic>
        <p:nvPicPr>
          <p:cNvPr id="2" name="Imagem 1" descr="Ícone&#10;&#10;Descrição gerada automaticamente">
            <a:extLst>
              <a:ext uri="{FF2B5EF4-FFF2-40B4-BE49-F238E27FC236}">
                <a16:creationId xmlns:a16="http://schemas.microsoft.com/office/drawing/2014/main" id="{424A8E40-F224-5052-E5B3-A1520804491B}"/>
              </a:ext>
            </a:extLst>
          </p:cNvPr>
          <p:cNvPicPr>
            <a:picLocks noChangeAspect="1"/>
          </p:cNvPicPr>
          <p:nvPr/>
        </p:nvPicPr>
        <p:blipFill>
          <a:blip r:embed="rId5"/>
          <a:stretch>
            <a:fillRect/>
          </a:stretch>
        </p:blipFill>
        <p:spPr>
          <a:xfrm>
            <a:off x="2271222" y="1380045"/>
            <a:ext cx="828676" cy="22496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8"/>
          <p:cNvSpPr txBox="1">
            <a:spLocks noGrp="1"/>
          </p:cNvSpPr>
          <p:nvPr>
            <p:ph type="title"/>
          </p:nvPr>
        </p:nvSpPr>
        <p:spPr>
          <a:xfrm>
            <a:off x="838200" y="1150760"/>
            <a:ext cx="10515600" cy="558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982B1"/>
              </a:buClr>
              <a:buSzPts val="2400"/>
              <a:buFont typeface="Barlow Medium"/>
              <a:buNone/>
            </a:pPr>
            <a:r>
              <a:rPr lang="en-US" dirty="0">
                <a:solidFill>
                  <a:srgbClr val="0982B1"/>
                </a:solidFill>
                <a:latin typeface="Barlow Medium"/>
                <a:ea typeface="Barlow Medium"/>
                <a:cs typeface="Barlow Medium"/>
                <a:sym typeface="Barlow Medium"/>
              </a:rPr>
              <a:t>APLICACIÓN MOVIL</a:t>
            </a:r>
            <a:endParaRPr dirty="0"/>
          </a:p>
        </p:txBody>
      </p:sp>
      <p:sp>
        <p:nvSpPr>
          <p:cNvPr id="125" name="Google Shape;125;p18"/>
          <p:cNvSpPr txBox="1">
            <a:spLocks noGrp="1"/>
          </p:cNvSpPr>
          <p:nvPr>
            <p:ph type="body" idx="1"/>
          </p:nvPr>
        </p:nvSpPr>
        <p:spPr>
          <a:xfrm>
            <a:off x="838200" y="2747943"/>
            <a:ext cx="10515600" cy="120060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600"/>
              <a:buNone/>
            </a:pPr>
            <a:r>
              <a:rPr lang="en-US" sz="1600" dirty="0"/>
              <a:t>Las </a:t>
            </a:r>
            <a:r>
              <a:rPr lang="en-US" sz="1600" dirty="0" err="1"/>
              <a:t>aplicaciones</a:t>
            </a:r>
            <a:r>
              <a:rPr lang="en-US" sz="1600" dirty="0"/>
              <a:t> </a:t>
            </a:r>
            <a:r>
              <a:rPr lang="en-US" sz="1600" dirty="0" err="1"/>
              <a:t>dedicadas</a:t>
            </a:r>
            <a:r>
              <a:rPr lang="en-US" sz="1600" dirty="0"/>
              <a:t> de iOS y Android </a:t>
            </a:r>
            <a:r>
              <a:rPr lang="en-US" sz="1600" dirty="0" err="1"/>
              <a:t>permiten</a:t>
            </a:r>
            <a:r>
              <a:rPr lang="en-US" sz="1600" dirty="0"/>
              <a:t> a </a:t>
            </a:r>
            <a:r>
              <a:rPr lang="en-US" sz="1600" dirty="0" err="1"/>
              <a:t>los</a:t>
            </a:r>
            <a:r>
              <a:rPr lang="en-US" sz="1600" dirty="0"/>
              <a:t> </a:t>
            </a:r>
            <a:r>
              <a:rPr lang="en-US" sz="1600" dirty="0" err="1"/>
              <a:t>usuarios</a:t>
            </a:r>
            <a:r>
              <a:rPr lang="en-US" sz="1600" dirty="0"/>
              <a:t> </a:t>
            </a:r>
            <a:r>
              <a:rPr lang="en-US" sz="1600" dirty="0" err="1"/>
              <a:t>conectarse</a:t>
            </a:r>
            <a:r>
              <a:rPr lang="en-US" sz="1600" dirty="0"/>
              <a:t> a </a:t>
            </a:r>
            <a:r>
              <a:rPr lang="en-US" sz="1600" dirty="0" err="1"/>
              <a:t>flujos</a:t>
            </a:r>
            <a:r>
              <a:rPr lang="en-US" sz="1600" dirty="0"/>
              <a:t> de </a:t>
            </a:r>
            <a:r>
              <a:rPr lang="en-US" sz="1600" dirty="0" err="1"/>
              <a:t>trabajo</a:t>
            </a:r>
            <a:r>
              <a:rPr lang="en-US" sz="1600" dirty="0"/>
              <a:t> </a:t>
            </a:r>
            <a:r>
              <a:rPr lang="en-US" sz="1600" dirty="0" err="1"/>
              <a:t>en</a:t>
            </a:r>
            <a:r>
              <a:rPr lang="en-US" sz="1600" dirty="0"/>
              <a:t> la </a:t>
            </a:r>
            <a:r>
              <a:rPr lang="en-US" sz="1600" dirty="0" err="1"/>
              <a:t>oficina</a:t>
            </a:r>
            <a:r>
              <a:rPr lang="en-US" sz="1600" dirty="0"/>
              <a:t> y </a:t>
            </a:r>
            <a:r>
              <a:rPr lang="en-US" sz="1600" dirty="0" err="1"/>
              <a:t>enviar</a:t>
            </a:r>
            <a:r>
              <a:rPr lang="en-US" sz="1600" dirty="0"/>
              <a:t> </a:t>
            </a:r>
            <a:r>
              <a:rPr lang="en-US" sz="1600" dirty="0" err="1"/>
              <a:t>documentos</a:t>
            </a:r>
            <a:r>
              <a:rPr lang="en-US" sz="1600" dirty="0"/>
              <a:t> </a:t>
            </a:r>
            <a:r>
              <a:rPr lang="en-US" sz="1600" dirty="0" err="1"/>
              <a:t>en</a:t>
            </a:r>
            <a:r>
              <a:rPr lang="en-US" sz="1600" dirty="0"/>
              <a:t> </a:t>
            </a:r>
            <a:r>
              <a:rPr lang="en-US" sz="1600" dirty="0" err="1"/>
              <a:t>su</a:t>
            </a:r>
            <a:r>
              <a:rPr lang="en-US" sz="1600" dirty="0"/>
              <a:t> </a:t>
            </a:r>
            <a:r>
              <a:rPr lang="en-US" sz="1600" dirty="0" err="1"/>
              <a:t>teléfono</a:t>
            </a:r>
            <a:r>
              <a:rPr lang="en-US" sz="1600" dirty="0"/>
              <a:t> o </a:t>
            </a:r>
            <a:r>
              <a:rPr lang="en-US" sz="1600" dirty="0" err="1"/>
              <a:t>escaneados</a:t>
            </a:r>
            <a:r>
              <a:rPr lang="en-US" sz="1600" dirty="0"/>
              <a:t> a </a:t>
            </a:r>
            <a:r>
              <a:rPr lang="en-US" sz="1600" dirty="0" err="1"/>
              <a:t>través</a:t>
            </a:r>
            <a:r>
              <a:rPr lang="en-US" sz="1600" dirty="0"/>
              <a:t> de la </a:t>
            </a:r>
            <a:r>
              <a:rPr lang="en-US" sz="1600" dirty="0" err="1"/>
              <a:t>cámara</a:t>
            </a:r>
            <a:r>
              <a:rPr lang="en-US" sz="1600" dirty="0"/>
              <a:t> del </a:t>
            </a:r>
            <a:r>
              <a:rPr lang="en-US" sz="1600" dirty="0" err="1"/>
              <a:t>teléfono</a:t>
            </a:r>
            <a:r>
              <a:rPr lang="en-US" sz="1600" dirty="0"/>
              <a:t> </a:t>
            </a:r>
            <a:r>
              <a:rPr lang="en-US" sz="1600" dirty="0" err="1"/>
              <a:t>inteligente</a:t>
            </a:r>
            <a:r>
              <a:rPr lang="en-US" sz="1600" dirty="0"/>
              <a:t>. </a:t>
            </a:r>
            <a:r>
              <a:rPr lang="en-US" sz="1600" dirty="0" err="1"/>
              <a:t>Aparecen</a:t>
            </a:r>
            <a:r>
              <a:rPr lang="en-US" sz="1600" dirty="0"/>
              <a:t> </a:t>
            </a:r>
            <a:r>
              <a:rPr lang="en-US" sz="1600" dirty="0" err="1"/>
              <a:t>preguntas</a:t>
            </a:r>
            <a:r>
              <a:rPr lang="en-US" sz="1600" dirty="0"/>
              <a:t> de </a:t>
            </a:r>
            <a:r>
              <a:rPr lang="en-US" sz="1600" dirty="0" err="1"/>
              <a:t>metadatos</a:t>
            </a:r>
            <a:r>
              <a:rPr lang="en-US" sz="1600" dirty="0"/>
              <a:t> </a:t>
            </a:r>
            <a:r>
              <a:rPr lang="en-US" sz="1600" dirty="0" err="1"/>
              <a:t>interactivos</a:t>
            </a:r>
            <a:r>
              <a:rPr lang="en-US" sz="1600" dirty="0"/>
              <a:t>. </a:t>
            </a:r>
            <a:r>
              <a:rPr lang="en-US" sz="1600" dirty="0" err="1"/>
              <a:t>Scanshare</a:t>
            </a:r>
            <a:r>
              <a:rPr lang="en-US" sz="1600" dirty="0"/>
              <a:t> Repository </a:t>
            </a:r>
            <a:r>
              <a:rPr lang="en-US" sz="1600" dirty="0" err="1"/>
              <a:t>también</a:t>
            </a:r>
            <a:r>
              <a:rPr lang="en-US" sz="1600" dirty="0"/>
              <a:t> </a:t>
            </a:r>
            <a:r>
              <a:rPr lang="en-US" sz="1600" dirty="0" err="1"/>
              <a:t>está</a:t>
            </a:r>
            <a:r>
              <a:rPr lang="en-US" sz="1600" dirty="0"/>
              <a:t> disponible a </a:t>
            </a:r>
            <a:r>
              <a:rPr lang="en-US" sz="1600" dirty="0" err="1"/>
              <a:t>través</a:t>
            </a:r>
            <a:r>
              <a:rPr lang="en-US" sz="1600" dirty="0"/>
              <a:t> de la </a:t>
            </a:r>
            <a:r>
              <a:rPr lang="en-US" sz="1600" dirty="0" err="1"/>
              <a:t>aplicación</a:t>
            </a:r>
            <a:r>
              <a:rPr lang="en-US" sz="1600" dirty="0"/>
              <a:t> </a:t>
            </a:r>
            <a:r>
              <a:rPr lang="en-US" sz="1600" dirty="0" err="1"/>
              <a:t>móvil</a:t>
            </a:r>
            <a:r>
              <a:rPr lang="en-US" sz="1600" dirty="0"/>
              <a:t>, lo que </a:t>
            </a:r>
            <a:r>
              <a:rPr lang="en-US" sz="1600" dirty="0" err="1"/>
              <a:t>permite</a:t>
            </a:r>
            <a:r>
              <a:rPr lang="en-US" sz="1600" dirty="0"/>
              <a:t> a </a:t>
            </a:r>
            <a:r>
              <a:rPr lang="en-US" sz="1600" dirty="0" err="1"/>
              <a:t>los</a:t>
            </a:r>
            <a:r>
              <a:rPr lang="en-US" sz="1600" dirty="0"/>
              <a:t> </a:t>
            </a:r>
            <a:r>
              <a:rPr lang="en-US" sz="1600" dirty="0" err="1"/>
              <a:t>usuarios</a:t>
            </a:r>
            <a:r>
              <a:rPr lang="en-US" sz="1600" dirty="0"/>
              <a:t> acceder a sus </a:t>
            </a:r>
            <a:r>
              <a:rPr lang="en-US" sz="1600" dirty="0" err="1"/>
              <a:t>documentos</a:t>
            </a:r>
            <a:r>
              <a:rPr lang="en-US" sz="1600" dirty="0"/>
              <a:t> </a:t>
            </a:r>
            <a:r>
              <a:rPr lang="en-US" sz="1600" dirty="0" err="1"/>
              <a:t>personales</a:t>
            </a:r>
            <a:r>
              <a:rPr lang="en-US" sz="1600" dirty="0"/>
              <a:t> o </a:t>
            </a:r>
            <a:r>
              <a:rPr lang="en-US" sz="1600" dirty="0" err="1"/>
              <a:t>comerciales</a:t>
            </a:r>
            <a:r>
              <a:rPr lang="en-US" sz="1600" dirty="0"/>
              <a:t> </a:t>
            </a:r>
            <a:r>
              <a:rPr lang="en-US" sz="1600" dirty="0" err="1"/>
              <a:t>almacenados</a:t>
            </a:r>
            <a:r>
              <a:rPr lang="en-US" sz="1600" dirty="0"/>
              <a:t> </a:t>
            </a:r>
            <a:r>
              <a:rPr lang="en-US" sz="1600" dirty="0" err="1"/>
              <a:t>centralmente</a:t>
            </a:r>
            <a:r>
              <a:rPr lang="en-US" sz="1600" dirty="0"/>
              <a:t>, o </a:t>
            </a:r>
            <a:r>
              <a:rPr lang="en-US" sz="1600" dirty="0" err="1"/>
              <a:t>aquellos</a:t>
            </a:r>
            <a:r>
              <a:rPr lang="en-US" sz="1600" dirty="0"/>
              <a:t> </a:t>
            </a:r>
            <a:r>
              <a:rPr lang="en-US" sz="1600" dirty="0" err="1"/>
              <a:t>compartidos</a:t>
            </a:r>
            <a:r>
              <a:rPr lang="en-US" sz="1600" dirty="0"/>
              <a:t> </a:t>
            </a:r>
            <a:r>
              <a:rPr lang="en-US" sz="1600" dirty="0" err="1"/>
              <a:t>por</a:t>
            </a:r>
            <a:r>
              <a:rPr lang="en-US" sz="1600" dirty="0"/>
              <a:t> </a:t>
            </a:r>
            <a:r>
              <a:rPr lang="en-US" sz="1600" dirty="0" err="1"/>
              <a:t>otros</a:t>
            </a:r>
            <a:r>
              <a:rPr lang="en-US" sz="1600" dirty="0"/>
              <a:t> </a:t>
            </a:r>
            <a:r>
              <a:rPr lang="en-US" sz="1600" dirty="0" err="1"/>
              <a:t>usuarios</a:t>
            </a:r>
            <a:r>
              <a:rPr lang="en-US" sz="1600" dirty="0"/>
              <a:t>, </a:t>
            </a:r>
            <a:r>
              <a:rPr lang="en-US" sz="1600" dirty="0" err="1"/>
              <a:t>mientras</a:t>
            </a:r>
            <a:r>
              <a:rPr lang="en-US" sz="1600" dirty="0"/>
              <a:t> </a:t>
            </a:r>
            <a:r>
              <a:rPr lang="en-US" sz="1600" dirty="0" err="1"/>
              <a:t>están</a:t>
            </a:r>
            <a:r>
              <a:rPr lang="en-US" sz="1600" dirty="0"/>
              <a:t> </a:t>
            </a:r>
            <a:r>
              <a:rPr lang="en-US" sz="1600" dirty="0" err="1"/>
              <a:t>en</a:t>
            </a:r>
            <a:r>
              <a:rPr lang="en-US" sz="1600" dirty="0"/>
              <a:t> </a:t>
            </a:r>
            <a:r>
              <a:rPr lang="en-US" sz="1600" dirty="0" err="1"/>
              <a:t>movimiento</a:t>
            </a:r>
            <a:r>
              <a:rPr lang="en-US" sz="1600" dirty="0"/>
              <a:t>.</a:t>
            </a:r>
            <a:endParaRPr dirty="0"/>
          </a:p>
        </p:txBody>
      </p:sp>
      <p:pic>
        <p:nvPicPr>
          <p:cNvPr id="126" name="Google Shape;126;p18" descr="A close up of a sign&#10;&#10;Description automatically generated"/>
          <p:cNvPicPr preferRelativeResize="0"/>
          <p:nvPr/>
        </p:nvPicPr>
        <p:blipFill rotWithShape="1">
          <a:blip r:embed="rId3">
            <a:alphaModFix/>
          </a:blip>
          <a:srcRect l="3535" t="11828" r="50000" b="14786"/>
          <a:stretch/>
        </p:blipFill>
        <p:spPr>
          <a:xfrm>
            <a:off x="838200" y="4282642"/>
            <a:ext cx="955932" cy="314696"/>
          </a:xfrm>
          <a:prstGeom prst="rect">
            <a:avLst/>
          </a:prstGeom>
          <a:noFill/>
          <a:ln>
            <a:noFill/>
          </a:ln>
        </p:spPr>
      </p:pic>
      <p:pic>
        <p:nvPicPr>
          <p:cNvPr id="127" name="Google Shape;127;p18" descr="A close up of a sign&#10;&#10;Description automatically generated"/>
          <p:cNvPicPr preferRelativeResize="0"/>
          <p:nvPr/>
        </p:nvPicPr>
        <p:blipFill rotWithShape="1">
          <a:blip r:embed="rId3">
            <a:alphaModFix/>
          </a:blip>
          <a:srcRect l="52754" t="10357" r="5427" b="16257"/>
          <a:stretch/>
        </p:blipFill>
        <p:spPr>
          <a:xfrm>
            <a:off x="1984169" y="4282642"/>
            <a:ext cx="860339" cy="314696"/>
          </a:xfrm>
          <a:prstGeom prst="rect">
            <a:avLst/>
          </a:prstGeom>
          <a:noFill/>
          <a:ln>
            <a:noFill/>
          </a:ln>
        </p:spPr>
      </p:pic>
      <p:sp>
        <p:nvSpPr>
          <p:cNvPr id="128" name="Google Shape;128;p18"/>
          <p:cNvSpPr/>
          <p:nvPr/>
        </p:nvSpPr>
        <p:spPr>
          <a:xfrm>
            <a:off x="838200" y="4931434"/>
            <a:ext cx="10439400" cy="831273"/>
          </a:xfrm>
          <a:prstGeom prst="rect">
            <a:avLst/>
          </a:prstGeom>
          <a:solidFill>
            <a:srgbClr val="0982B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dirty="0" err="1">
                <a:solidFill>
                  <a:schemeClr val="lt1"/>
                </a:solidFill>
                <a:latin typeface="Calibri"/>
                <a:ea typeface="Calibri"/>
                <a:cs typeface="Calibri"/>
                <a:sym typeface="Calibri"/>
              </a:rPr>
              <a:t>Aplicación</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Scanshare</a:t>
            </a:r>
            <a:r>
              <a:rPr lang="en-US" sz="1200" dirty="0">
                <a:solidFill>
                  <a:schemeClr val="lt1"/>
                </a:solidFill>
                <a:latin typeface="Calibri"/>
                <a:ea typeface="Calibri"/>
                <a:cs typeface="Calibri"/>
                <a:sym typeface="Calibri"/>
              </a:rPr>
              <a:t> Capture </a:t>
            </a:r>
            <a:r>
              <a:rPr lang="en-US" sz="1200" dirty="0" err="1">
                <a:solidFill>
                  <a:schemeClr val="lt1"/>
                </a:solidFill>
                <a:latin typeface="Calibri"/>
                <a:ea typeface="Calibri"/>
                <a:cs typeface="Calibri"/>
                <a:sym typeface="Calibri"/>
              </a:rPr>
              <a:t>diseñada</a:t>
            </a:r>
            <a:r>
              <a:rPr lang="en-US" sz="1200" dirty="0">
                <a:solidFill>
                  <a:schemeClr val="lt1"/>
                </a:solidFill>
                <a:latin typeface="Calibri"/>
                <a:ea typeface="Calibri"/>
                <a:cs typeface="Calibri"/>
                <a:sym typeface="Calibri"/>
              </a:rPr>
              <a:t> para:</a:t>
            </a:r>
          </a:p>
          <a:p>
            <a:pPr marL="0" marR="0" lvl="0" indent="0" algn="l" rtl="0">
              <a:spcBef>
                <a:spcPts val="0"/>
              </a:spcBef>
              <a:spcAft>
                <a:spcPts val="0"/>
              </a:spcAft>
              <a:buNone/>
            </a:pPr>
            <a:r>
              <a:rPr lang="en-US" sz="1100" b="1" dirty="0">
                <a:solidFill>
                  <a:schemeClr val="lt1"/>
                </a:solidFill>
                <a:latin typeface="Calibri"/>
                <a:ea typeface="Calibri"/>
                <a:cs typeface="Calibri"/>
                <a:sym typeface="Calibri"/>
              </a:rPr>
              <a:t>HP · RICOH · SAMSUNG · OKI · KONICA MINOLTA · XEROX · TOSHIBA · KYOCERA · SHARP · LEXMARK · CANON · OLIVETTI · PLUSTEK · DEVELOP </a:t>
            </a:r>
            <a:endParaRPr sz="1100" dirty="0">
              <a:solidFill>
                <a:schemeClr val="lt1"/>
              </a:solidFill>
              <a:latin typeface="Calibri"/>
              <a:ea typeface="Calibri"/>
              <a:cs typeface="Calibri"/>
              <a:sym typeface="Calibri"/>
            </a:endParaRPr>
          </a:p>
        </p:txBody>
      </p:sp>
      <p:sp>
        <p:nvSpPr>
          <p:cNvPr id="129" name="Google Shape;129;p18"/>
          <p:cNvSpPr/>
          <p:nvPr/>
        </p:nvSpPr>
        <p:spPr>
          <a:xfrm>
            <a:off x="838199" y="1724646"/>
            <a:ext cx="10281745"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Para </a:t>
            </a:r>
            <a:r>
              <a:rPr lang="en-US" sz="2400" dirty="0" err="1">
                <a:solidFill>
                  <a:schemeClr val="dk1"/>
                </a:solidFill>
                <a:latin typeface="Calibri"/>
                <a:ea typeface="Calibri"/>
                <a:cs typeface="Calibri"/>
                <a:sym typeface="Calibri"/>
              </a:rPr>
              <a:t>usuarios</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remotos</a:t>
            </a:r>
            <a:r>
              <a:rPr lang="en-US" sz="2400" dirty="0">
                <a:solidFill>
                  <a:schemeClr val="dk1"/>
                </a:solidFill>
                <a:latin typeface="Calibri"/>
                <a:ea typeface="Calibri"/>
                <a:cs typeface="Calibri"/>
                <a:sym typeface="Calibri"/>
              </a:rPr>
              <a:t> o </a:t>
            </a:r>
            <a:r>
              <a:rPr lang="en-US" sz="2400" dirty="0" err="1">
                <a:solidFill>
                  <a:schemeClr val="dk1"/>
                </a:solidFill>
                <a:latin typeface="Calibri"/>
                <a:ea typeface="Calibri"/>
                <a:cs typeface="Calibri"/>
                <a:sym typeface="Calibri"/>
              </a:rPr>
              <a:t>en</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movimiento</a:t>
            </a:r>
            <a:r>
              <a:rPr lang="en-US" sz="2400" dirty="0">
                <a:solidFill>
                  <a:schemeClr val="dk1"/>
                </a:solidFill>
                <a:latin typeface="Calibri"/>
                <a:ea typeface="Calibri"/>
                <a:cs typeface="Calibri"/>
                <a:sym typeface="Calibri"/>
              </a:rPr>
              <a:t>, la </a:t>
            </a:r>
            <a:r>
              <a:rPr lang="en-US" sz="2400" dirty="0" err="1">
                <a:solidFill>
                  <a:schemeClr val="dk1"/>
                </a:solidFill>
                <a:latin typeface="Calibri"/>
                <a:ea typeface="Calibri"/>
                <a:cs typeface="Calibri"/>
                <a:sym typeface="Calibri"/>
              </a:rPr>
              <a:t>aplicación</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Scanshare</a:t>
            </a:r>
            <a:r>
              <a:rPr lang="en-US" sz="2400" dirty="0">
                <a:solidFill>
                  <a:schemeClr val="dk1"/>
                </a:solidFill>
                <a:latin typeface="Calibri"/>
                <a:ea typeface="Calibri"/>
                <a:cs typeface="Calibri"/>
                <a:sym typeface="Calibri"/>
              </a:rPr>
              <a:t> Capture Mobile </a:t>
            </a:r>
            <a:r>
              <a:rPr lang="en-US" sz="2400" dirty="0" err="1">
                <a:solidFill>
                  <a:schemeClr val="dk1"/>
                </a:solidFill>
                <a:latin typeface="Calibri"/>
                <a:ea typeface="Calibri"/>
                <a:cs typeface="Calibri"/>
                <a:sym typeface="Calibri"/>
              </a:rPr>
              <a:t>proporciona</a:t>
            </a:r>
            <a:r>
              <a:rPr lang="en-US" sz="2400" dirty="0">
                <a:solidFill>
                  <a:schemeClr val="dk1"/>
                </a:solidFill>
                <a:latin typeface="Calibri"/>
                <a:ea typeface="Calibri"/>
                <a:cs typeface="Calibri"/>
                <a:sym typeface="Calibri"/>
              </a:rPr>
              <a:t> todo el poder de </a:t>
            </a:r>
            <a:r>
              <a:rPr lang="en-US" sz="2400" dirty="0" err="1">
                <a:solidFill>
                  <a:schemeClr val="dk1"/>
                </a:solidFill>
                <a:latin typeface="Calibri"/>
                <a:ea typeface="Calibri"/>
                <a:cs typeface="Calibri"/>
                <a:sym typeface="Calibri"/>
              </a:rPr>
              <a:t>Scanshare</a:t>
            </a:r>
            <a:r>
              <a:rPr lang="en-US" sz="2400" dirty="0">
                <a:solidFill>
                  <a:schemeClr val="dk1"/>
                </a:solidFill>
                <a:latin typeface="Calibri"/>
                <a:ea typeface="Calibri"/>
                <a:cs typeface="Calibri"/>
                <a:sym typeface="Calibri"/>
              </a:rPr>
              <a:t> Capture </a:t>
            </a:r>
            <a:r>
              <a:rPr lang="en-US" sz="2400" dirty="0" err="1">
                <a:solidFill>
                  <a:schemeClr val="dk1"/>
                </a:solidFill>
                <a:latin typeface="Calibri"/>
                <a:ea typeface="Calibri"/>
                <a:cs typeface="Calibri"/>
                <a:sym typeface="Calibri"/>
              </a:rPr>
              <a:t>en</a:t>
            </a:r>
            <a:r>
              <a:rPr lang="en-US" sz="2400" dirty="0">
                <a:solidFill>
                  <a:schemeClr val="dk1"/>
                </a:solidFill>
                <a:latin typeface="Calibri"/>
                <a:ea typeface="Calibri"/>
                <a:cs typeface="Calibri"/>
                <a:sym typeface="Calibri"/>
              </a:rPr>
              <a:t> sus manos.</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9"/>
          <p:cNvSpPr txBox="1">
            <a:spLocks noGrp="1"/>
          </p:cNvSpPr>
          <p:nvPr>
            <p:ph type="ctrTitle"/>
          </p:nvPr>
        </p:nvSpPr>
        <p:spPr>
          <a:xfrm>
            <a:off x="838200" y="1122363"/>
            <a:ext cx="9829800" cy="23876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263238"/>
              </a:buClr>
              <a:buSzPts val="3600"/>
              <a:buFont typeface="Barlow"/>
              <a:buNone/>
            </a:pPr>
            <a:r>
              <a:rPr lang="en-US" dirty="0"/>
              <a:t>CAPTURE V5</a:t>
            </a:r>
            <a:endParaRPr dirty="0"/>
          </a:p>
        </p:txBody>
      </p:sp>
      <p:sp>
        <p:nvSpPr>
          <p:cNvPr id="135" name="Google Shape;135;p19"/>
          <p:cNvSpPr txBox="1">
            <a:spLocks noGrp="1"/>
          </p:cNvSpPr>
          <p:nvPr>
            <p:ph type="subTitle" idx="1"/>
          </p:nvPr>
        </p:nvSpPr>
        <p:spPr>
          <a:xfrm>
            <a:off x="895350" y="2624138"/>
            <a:ext cx="9829800" cy="29686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63238"/>
              </a:buClr>
              <a:buSzPts val="1400"/>
              <a:buNone/>
            </a:pPr>
            <a:r>
              <a:rPr lang="en-US" sz="1400" b="1" dirty="0">
                <a:latin typeface="Barlow SemiBold"/>
                <a:ea typeface="Barlow SemiBold"/>
                <a:cs typeface="Barlow SemiBold"/>
                <a:sym typeface="Barlow SemiBold"/>
              </a:rPr>
              <a:t>KEY FEATURES</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0"/>
          <p:cNvSpPr txBox="1">
            <a:spLocks noGrp="1"/>
          </p:cNvSpPr>
          <p:nvPr>
            <p:ph type="body" idx="1"/>
          </p:nvPr>
        </p:nvSpPr>
        <p:spPr>
          <a:xfrm>
            <a:off x="838200" y="1825625"/>
            <a:ext cx="4499758" cy="3552825"/>
          </a:xfrm>
          <a:prstGeom prst="rect">
            <a:avLst/>
          </a:prstGeom>
          <a:noFill/>
          <a:ln>
            <a:noFill/>
          </a:ln>
        </p:spPr>
        <p:txBody>
          <a:bodyPr spcFirstLastPara="1" wrap="square" lIns="91425" tIns="45700" rIns="91425" bIns="45700" anchor="t" anchorCtr="0">
            <a:noAutofit/>
          </a:bodyPr>
          <a:lstStyle/>
          <a:p>
            <a:pPr marL="171450" lvl="0" indent="-171450" algn="l" rtl="0">
              <a:lnSpc>
                <a:spcPct val="150000"/>
              </a:lnSpc>
              <a:spcBef>
                <a:spcPts val="0"/>
              </a:spcBef>
              <a:spcAft>
                <a:spcPts val="0"/>
              </a:spcAft>
              <a:buClr>
                <a:schemeClr val="dk1"/>
              </a:buClr>
              <a:buSzPts val="1600"/>
              <a:buFont typeface="Arial"/>
              <a:buChar char="•"/>
            </a:pPr>
            <a:r>
              <a:rPr lang="en-US" sz="1400" dirty="0" err="1"/>
              <a:t>Dispositivos</a:t>
            </a:r>
            <a:r>
              <a:rPr lang="en-US" sz="1400" dirty="0"/>
              <a:t> </a:t>
            </a:r>
            <a:r>
              <a:rPr lang="en-US" sz="1400" dirty="0" err="1"/>
              <a:t>multifunción</a:t>
            </a:r>
            <a:endParaRPr lang="en-US" sz="1400" dirty="0"/>
          </a:p>
          <a:p>
            <a:pPr marL="171450" lvl="0" indent="-171450" algn="l" rtl="0">
              <a:lnSpc>
                <a:spcPct val="150000"/>
              </a:lnSpc>
              <a:spcBef>
                <a:spcPts val="0"/>
              </a:spcBef>
              <a:spcAft>
                <a:spcPts val="0"/>
              </a:spcAft>
              <a:buClr>
                <a:schemeClr val="dk1"/>
              </a:buClr>
              <a:buSzPts val="1600"/>
              <a:buFont typeface="Arial"/>
              <a:buChar char="•"/>
            </a:pPr>
            <a:r>
              <a:rPr lang="en-US" sz="1400" dirty="0" err="1"/>
              <a:t>Teléfonos</a:t>
            </a:r>
            <a:r>
              <a:rPr lang="en-US" sz="1400" dirty="0"/>
              <a:t> </a:t>
            </a:r>
            <a:r>
              <a:rPr lang="en-US" sz="1400" dirty="0" err="1"/>
              <a:t>inteligentes</a:t>
            </a:r>
            <a:r>
              <a:rPr lang="en-US" sz="1400" dirty="0"/>
              <a:t> iOS/Android</a:t>
            </a:r>
          </a:p>
          <a:p>
            <a:pPr marL="171450" lvl="0" indent="-171450" algn="l" rtl="0">
              <a:lnSpc>
                <a:spcPct val="150000"/>
              </a:lnSpc>
              <a:spcBef>
                <a:spcPts val="0"/>
              </a:spcBef>
              <a:spcAft>
                <a:spcPts val="0"/>
              </a:spcAft>
              <a:buClr>
                <a:schemeClr val="dk1"/>
              </a:buClr>
              <a:buSzPts val="1600"/>
              <a:buFont typeface="Arial"/>
              <a:buChar char="•"/>
            </a:pPr>
            <a:r>
              <a:rPr lang="en-US" sz="1400" dirty="0" err="1"/>
              <a:t>Dispositivos</a:t>
            </a:r>
            <a:r>
              <a:rPr lang="en-US" sz="1400" dirty="0"/>
              <a:t> de </a:t>
            </a:r>
            <a:r>
              <a:rPr lang="en-US" sz="1400" dirty="0" err="1"/>
              <a:t>escaneo</a:t>
            </a:r>
            <a:r>
              <a:rPr lang="en-US" sz="1400" dirty="0"/>
              <a:t> de red/locales</a:t>
            </a:r>
          </a:p>
          <a:p>
            <a:pPr marL="171450" lvl="0" indent="-171450" algn="l" rtl="0">
              <a:lnSpc>
                <a:spcPct val="150000"/>
              </a:lnSpc>
              <a:spcBef>
                <a:spcPts val="0"/>
              </a:spcBef>
              <a:spcAft>
                <a:spcPts val="0"/>
              </a:spcAft>
              <a:buClr>
                <a:schemeClr val="dk1"/>
              </a:buClr>
              <a:buSzPts val="1600"/>
              <a:buFont typeface="Arial"/>
              <a:buChar char="•"/>
            </a:pPr>
            <a:r>
              <a:rPr lang="en-US" sz="1400" dirty="0" err="1"/>
              <a:t>Correo</a:t>
            </a:r>
            <a:r>
              <a:rPr lang="en-US" sz="1400" dirty="0"/>
              <a:t> </a:t>
            </a:r>
            <a:r>
              <a:rPr lang="en-US" sz="1400" dirty="0" err="1"/>
              <a:t>electrónico</a:t>
            </a:r>
            <a:r>
              <a:rPr lang="en-US" sz="1400" dirty="0"/>
              <a:t> (SMTP, POP3, IMAP, Exchange y Office365)</a:t>
            </a:r>
          </a:p>
          <a:p>
            <a:pPr marL="171450" lvl="0" indent="-171450" algn="l" rtl="0">
              <a:lnSpc>
                <a:spcPct val="150000"/>
              </a:lnSpc>
              <a:spcBef>
                <a:spcPts val="0"/>
              </a:spcBef>
              <a:spcAft>
                <a:spcPts val="0"/>
              </a:spcAft>
              <a:buClr>
                <a:schemeClr val="dk1"/>
              </a:buClr>
              <a:buSzPts val="1600"/>
              <a:buFont typeface="Arial"/>
              <a:buChar char="•"/>
            </a:pPr>
            <a:r>
              <a:rPr lang="en-US" sz="1400" dirty="0" err="1"/>
              <a:t>Carpetas</a:t>
            </a:r>
            <a:r>
              <a:rPr lang="en-US" sz="1400" dirty="0"/>
              <a:t> locales, </a:t>
            </a:r>
            <a:r>
              <a:rPr lang="en-US" sz="1400" dirty="0" err="1"/>
              <a:t>remotas</a:t>
            </a:r>
            <a:r>
              <a:rPr lang="en-US" sz="1400" dirty="0"/>
              <a:t> o de red</a:t>
            </a:r>
          </a:p>
          <a:p>
            <a:pPr marL="171450" lvl="0" indent="-171450" algn="l" rtl="0">
              <a:lnSpc>
                <a:spcPct val="150000"/>
              </a:lnSpc>
              <a:spcBef>
                <a:spcPts val="0"/>
              </a:spcBef>
              <a:spcAft>
                <a:spcPts val="0"/>
              </a:spcAft>
              <a:buClr>
                <a:schemeClr val="dk1"/>
              </a:buClr>
              <a:buSzPts val="1600"/>
              <a:buFont typeface="Arial"/>
              <a:buChar char="•"/>
            </a:pPr>
            <a:r>
              <a:rPr lang="en-US" sz="1400" dirty="0"/>
              <a:t>sitios ftp</a:t>
            </a:r>
          </a:p>
          <a:p>
            <a:pPr marL="171450" lvl="0" indent="-171450" algn="l" rtl="0">
              <a:lnSpc>
                <a:spcPct val="150000"/>
              </a:lnSpc>
              <a:spcBef>
                <a:spcPts val="0"/>
              </a:spcBef>
              <a:spcAft>
                <a:spcPts val="0"/>
              </a:spcAft>
              <a:buClr>
                <a:schemeClr val="dk1"/>
              </a:buClr>
              <a:buSzPts val="1600"/>
              <a:buFont typeface="Arial"/>
              <a:buChar char="•"/>
            </a:pPr>
            <a:r>
              <a:rPr lang="en-US" sz="1400" dirty="0" err="1"/>
              <a:t>Cliente</a:t>
            </a:r>
            <a:r>
              <a:rPr lang="en-US" sz="1400" dirty="0"/>
              <a:t> de </a:t>
            </a:r>
            <a:r>
              <a:rPr lang="en-US" sz="1400" dirty="0" err="1"/>
              <a:t>escritorio</a:t>
            </a:r>
            <a:r>
              <a:rPr lang="en-US" sz="1400" dirty="0"/>
              <a:t> de PC</a:t>
            </a:r>
          </a:p>
          <a:p>
            <a:pPr marL="171450" lvl="0" indent="-171450" algn="l" rtl="0">
              <a:lnSpc>
                <a:spcPct val="150000"/>
              </a:lnSpc>
              <a:spcBef>
                <a:spcPts val="0"/>
              </a:spcBef>
              <a:spcAft>
                <a:spcPts val="0"/>
              </a:spcAft>
              <a:buClr>
                <a:schemeClr val="dk1"/>
              </a:buClr>
              <a:buSzPts val="1600"/>
              <a:buFont typeface="Arial"/>
              <a:buChar char="•"/>
            </a:pPr>
            <a:r>
              <a:rPr lang="en-US" sz="1400" dirty="0" err="1"/>
              <a:t>cliente</a:t>
            </a:r>
            <a:r>
              <a:rPr lang="en-US" sz="1400" dirty="0"/>
              <a:t> de </a:t>
            </a:r>
            <a:r>
              <a:rPr lang="en-US" sz="1400" dirty="0" err="1"/>
              <a:t>impresora</a:t>
            </a:r>
            <a:endParaRPr lang="en-US" sz="1400" dirty="0"/>
          </a:p>
          <a:p>
            <a:pPr marL="171450" lvl="0" indent="-171450" algn="l" rtl="0">
              <a:lnSpc>
                <a:spcPct val="150000"/>
              </a:lnSpc>
              <a:spcBef>
                <a:spcPts val="0"/>
              </a:spcBef>
              <a:spcAft>
                <a:spcPts val="0"/>
              </a:spcAft>
              <a:buClr>
                <a:schemeClr val="dk1"/>
              </a:buClr>
              <a:buSzPts val="1600"/>
              <a:buFont typeface="Arial"/>
              <a:buChar char="•"/>
            </a:pPr>
            <a:r>
              <a:rPr lang="en-US" sz="1400" dirty="0" err="1"/>
              <a:t>servicios</a:t>
            </a:r>
            <a:r>
              <a:rPr lang="en-US" sz="1400" dirty="0"/>
              <a:t> web</a:t>
            </a:r>
            <a:endParaRPr sz="1600" b="1" dirty="0">
              <a:solidFill>
                <a:srgbClr val="8293A5"/>
              </a:solidFill>
            </a:endParaRPr>
          </a:p>
        </p:txBody>
      </p:sp>
      <p:sp>
        <p:nvSpPr>
          <p:cNvPr id="141" name="Google Shape;141;p20"/>
          <p:cNvSpPr txBox="1"/>
          <p:nvPr/>
        </p:nvSpPr>
        <p:spPr>
          <a:xfrm>
            <a:off x="6096000" y="1825625"/>
            <a:ext cx="5181600" cy="3552825"/>
          </a:xfrm>
          <a:prstGeom prst="rect">
            <a:avLst/>
          </a:prstGeom>
          <a:noFill/>
          <a:ln>
            <a:noFill/>
          </a:ln>
        </p:spPr>
        <p:txBody>
          <a:bodyPr spcFirstLastPara="1" wrap="square" lIns="91425" tIns="45700" rIns="91425" bIns="45700" anchor="t" anchorCtr="0">
            <a:noAutofit/>
          </a:bodyPr>
          <a:lstStyle/>
          <a:p>
            <a:pPr marL="171450" marR="0" lvl="0" indent="-171450" algn="l" rtl="0">
              <a:lnSpc>
                <a:spcPct val="150000"/>
              </a:lnSpc>
              <a:spcBef>
                <a:spcPts val="0"/>
              </a:spcBef>
              <a:spcAft>
                <a:spcPts val="0"/>
              </a:spcAft>
              <a:buClr>
                <a:schemeClr val="dk1"/>
              </a:buClr>
              <a:buSzPts val="1600"/>
              <a:buFont typeface="Arial"/>
              <a:buChar char="•"/>
            </a:pPr>
            <a:r>
              <a:rPr lang="en-US" b="0" i="0" dirty="0" err="1">
                <a:solidFill>
                  <a:schemeClr val="dk1"/>
                </a:solidFill>
                <a:latin typeface="Calibri"/>
                <a:ea typeface="Calibri"/>
                <a:cs typeface="Calibri"/>
                <a:sym typeface="Calibri"/>
              </a:rPr>
              <a:t>Carpetas</a:t>
            </a:r>
            <a:r>
              <a:rPr lang="en-US" b="0" i="0" dirty="0">
                <a:solidFill>
                  <a:schemeClr val="dk1"/>
                </a:solidFill>
                <a:latin typeface="Calibri"/>
                <a:ea typeface="Calibri"/>
                <a:cs typeface="Calibri"/>
                <a:sym typeface="Calibri"/>
              </a:rPr>
              <a:t> de red</a:t>
            </a:r>
          </a:p>
          <a:p>
            <a:pPr marL="171450" marR="0" lvl="0" indent="-171450" algn="l" rtl="0">
              <a:lnSpc>
                <a:spcPct val="150000"/>
              </a:lnSpc>
              <a:spcBef>
                <a:spcPts val="0"/>
              </a:spcBef>
              <a:spcAft>
                <a:spcPts val="0"/>
              </a:spcAft>
              <a:buClr>
                <a:schemeClr val="dk1"/>
              </a:buClr>
              <a:buSzPts val="1600"/>
              <a:buFont typeface="Arial"/>
              <a:buChar char="•"/>
            </a:pPr>
            <a:r>
              <a:rPr lang="en-US" b="0" i="0" dirty="0" err="1">
                <a:solidFill>
                  <a:schemeClr val="dk1"/>
                </a:solidFill>
                <a:latin typeface="Calibri"/>
                <a:ea typeface="Calibri"/>
                <a:cs typeface="Calibri"/>
                <a:sym typeface="Calibri"/>
              </a:rPr>
              <a:t>Proveedores</a:t>
            </a:r>
            <a:r>
              <a:rPr lang="en-US" b="0" i="0" dirty="0">
                <a:solidFill>
                  <a:schemeClr val="dk1"/>
                </a:solidFill>
                <a:latin typeface="Calibri"/>
                <a:ea typeface="Calibri"/>
                <a:cs typeface="Calibri"/>
                <a:sym typeface="Calibri"/>
              </a:rPr>
              <a:t> de </a:t>
            </a:r>
            <a:r>
              <a:rPr lang="en-US" b="0" i="0" dirty="0" err="1">
                <a:solidFill>
                  <a:schemeClr val="dk1"/>
                </a:solidFill>
                <a:latin typeface="Calibri"/>
                <a:ea typeface="Calibri"/>
                <a:cs typeface="Calibri"/>
                <a:sym typeface="Calibri"/>
              </a:rPr>
              <a:t>almacenamiento</a:t>
            </a:r>
            <a:r>
              <a:rPr lang="en-US" b="0" i="0" dirty="0">
                <a:solidFill>
                  <a:schemeClr val="dk1"/>
                </a:solidFill>
                <a:latin typeface="Calibri"/>
                <a:ea typeface="Calibri"/>
                <a:cs typeface="Calibri"/>
                <a:sym typeface="Calibri"/>
              </a:rPr>
              <a:t> </a:t>
            </a:r>
            <a:r>
              <a:rPr lang="en-US" b="0" i="0" dirty="0" err="1">
                <a:solidFill>
                  <a:schemeClr val="dk1"/>
                </a:solidFill>
                <a:latin typeface="Calibri"/>
                <a:ea typeface="Calibri"/>
                <a:cs typeface="Calibri"/>
                <a:sym typeface="Calibri"/>
              </a:rPr>
              <a:t>en</a:t>
            </a:r>
            <a:r>
              <a:rPr lang="en-US" b="0" i="0" dirty="0">
                <a:solidFill>
                  <a:schemeClr val="dk1"/>
                </a:solidFill>
                <a:latin typeface="Calibri"/>
                <a:ea typeface="Calibri"/>
                <a:cs typeface="Calibri"/>
                <a:sym typeface="Calibri"/>
              </a:rPr>
              <a:t> la </a:t>
            </a:r>
            <a:r>
              <a:rPr lang="en-US" b="0" i="0" dirty="0" err="1">
                <a:solidFill>
                  <a:schemeClr val="dk1"/>
                </a:solidFill>
                <a:latin typeface="Calibri"/>
                <a:ea typeface="Calibri"/>
                <a:cs typeface="Calibri"/>
                <a:sym typeface="Calibri"/>
              </a:rPr>
              <a:t>nube</a:t>
            </a:r>
            <a:r>
              <a:rPr lang="en-US" b="0" i="0" dirty="0">
                <a:solidFill>
                  <a:schemeClr val="dk1"/>
                </a:solidFill>
                <a:latin typeface="Calibri"/>
                <a:ea typeface="Calibri"/>
                <a:cs typeface="Calibri"/>
                <a:sym typeface="Calibri"/>
              </a:rPr>
              <a:t>, </a:t>
            </a:r>
            <a:r>
              <a:rPr lang="en-US" b="0" i="0" dirty="0" err="1">
                <a:solidFill>
                  <a:schemeClr val="dk1"/>
                </a:solidFill>
                <a:latin typeface="Calibri"/>
                <a:ea typeface="Calibri"/>
                <a:cs typeface="Calibri"/>
                <a:sym typeface="Calibri"/>
              </a:rPr>
              <a:t>incluido</a:t>
            </a:r>
            <a:r>
              <a:rPr lang="en-US" b="0" i="0" dirty="0">
                <a:solidFill>
                  <a:schemeClr val="dk1"/>
                </a:solidFill>
                <a:latin typeface="Calibri"/>
                <a:ea typeface="Calibri"/>
                <a:cs typeface="Calibri"/>
                <a:sym typeface="Calibri"/>
              </a:rPr>
              <a:t> Microsoft®,</a:t>
            </a:r>
          </a:p>
          <a:p>
            <a:pPr marL="171450" marR="0" lvl="0" indent="-171450" algn="l" rtl="0">
              <a:lnSpc>
                <a:spcPct val="150000"/>
              </a:lnSpc>
              <a:spcBef>
                <a:spcPts val="0"/>
              </a:spcBef>
              <a:spcAft>
                <a:spcPts val="0"/>
              </a:spcAft>
              <a:buClr>
                <a:schemeClr val="dk1"/>
              </a:buClr>
              <a:buSzPts val="1600"/>
              <a:buFont typeface="Arial"/>
              <a:buChar char="•"/>
            </a:pPr>
            <a:r>
              <a:rPr lang="en-US" b="0" i="0" dirty="0">
                <a:solidFill>
                  <a:schemeClr val="dk1"/>
                </a:solidFill>
                <a:latin typeface="Calibri"/>
                <a:ea typeface="Calibri"/>
                <a:cs typeface="Calibri"/>
                <a:sym typeface="Calibri"/>
              </a:rPr>
              <a:t>Google®, Box®, Dropbox®, Citrix®</a:t>
            </a:r>
          </a:p>
          <a:p>
            <a:pPr marL="171450" marR="0" lvl="0" indent="-171450" algn="l" rtl="0">
              <a:lnSpc>
                <a:spcPct val="150000"/>
              </a:lnSpc>
              <a:spcBef>
                <a:spcPts val="0"/>
              </a:spcBef>
              <a:spcAft>
                <a:spcPts val="0"/>
              </a:spcAft>
              <a:buClr>
                <a:schemeClr val="dk1"/>
              </a:buClr>
              <a:buSzPts val="1600"/>
              <a:buFont typeface="Arial"/>
              <a:buChar char="•"/>
            </a:pPr>
            <a:r>
              <a:rPr lang="en-US" b="0" i="0" dirty="0" err="1">
                <a:solidFill>
                  <a:schemeClr val="dk1"/>
                </a:solidFill>
                <a:latin typeface="Calibri"/>
                <a:ea typeface="Calibri"/>
                <a:cs typeface="Calibri"/>
                <a:sym typeface="Calibri"/>
              </a:rPr>
              <a:t>Docenas</a:t>
            </a:r>
            <a:r>
              <a:rPr lang="en-US" b="0" i="0" dirty="0">
                <a:solidFill>
                  <a:schemeClr val="dk1"/>
                </a:solidFill>
                <a:latin typeface="Calibri"/>
                <a:ea typeface="Calibri"/>
                <a:cs typeface="Calibri"/>
                <a:sym typeface="Calibri"/>
              </a:rPr>
              <a:t> de </a:t>
            </a:r>
            <a:r>
              <a:rPr lang="en-US" b="0" i="0" dirty="0" err="1">
                <a:solidFill>
                  <a:schemeClr val="dk1"/>
                </a:solidFill>
                <a:latin typeface="Calibri"/>
                <a:ea typeface="Calibri"/>
                <a:cs typeface="Calibri"/>
                <a:sym typeface="Calibri"/>
              </a:rPr>
              <a:t>conectores</a:t>
            </a:r>
            <a:r>
              <a:rPr lang="en-US" b="0" i="0" dirty="0">
                <a:solidFill>
                  <a:schemeClr val="dk1"/>
                </a:solidFill>
                <a:latin typeface="Calibri"/>
                <a:ea typeface="Calibri"/>
                <a:cs typeface="Calibri"/>
                <a:sym typeface="Calibri"/>
              </a:rPr>
              <a:t> del </a:t>
            </a:r>
            <a:r>
              <a:rPr lang="en-US" b="0" i="0" dirty="0" err="1">
                <a:solidFill>
                  <a:schemeClr val="dk1"/>
                </a:solidFill>
                <a:latin typeface="Calibri"/>
                <a:ea typeface="Calibri"/>
                <a:cs typeface="Calibri"/>
                <a:sym typeface="Calibri"/>
              </a:rPr>
              <a:t>sistema</a:t>
            </a:r>
            <a:r>
              <a:rPr lang="en-US" b="0" i="0" dirty="0">
                <a:solidFill>
                  <a:schemeClr val="dk1"/>
                </a:solidFill>
                <a:latin typeface="Calibri"/>
                <a:ea typeface="Calibri"/>
                <a:cs typeface="Calibri"/>
                <a:sym typeface="Calibri"/>
              </a:rPr>
              <a:t> de administración de </a:t>
            </a:r>
            <a:r>
              <a:rPr lang="en-US" b="0" i="0" dirty="0" err="1">
                <a:solidFill>
                  <a:schemeClr val="dk1"/>
                </a:solidFill>
                <a:latin typeface="Calibri"/>
                <a:ea typeface="Calibri"/>
                <a:cs typeface="Calibri"/>
                <a:sym typeface="Calibri"/>
              </a:rPr>
              <a:t>documentos</a:t>
            </a:r>
            <a:r>
              <a:rPr lang="en-US" b="0" i="0" dirty="0">
                <a:solidFill>
                  <a:schemeClr val="dk1"/>
                </a:solidFill>
                <a:latin typeface="Calibri"/>
                <a:ea typeface="Calibri"/>
                <a:cs typeface="Calibri"/>
                <a:sym typeface="Calibri"/>
              </a:rPr>
              <a:t> y </a:t>
            </a:r>
            <a:r>
              <a:rPr lang="en-US" b="0" i="0" dirty="0" err="1">
                <a:solidFill>
                  <a:schemeClr val="dk1"/>
                </a:solidFill>
                <a:latin typeface="Calibri"/>
                <a:ea typeface="Calibri"/>
                <a:cs typeface="Calibri"/>
                <a:sym typeface="Calibri"/>
              </a:rPr>
              <a:t>contenido</a:t>
            </a:r>
            <a:endParaRPr lang="en-US" b="0" i="0" dirty="0">
              <a:solidFill>
                <a:schemeClr val="dk1"/>
              </a:solidFill>
              <a:latin typeface="Calibri"/>
              <a:ea typeface="Calibri"/>
              <a:cs typeface="Calibri"/>
              <a:sym typeface="Calibri"/>
            </a:endParaRPr>
          </a:p>
          <a:p>
            <a:pPr marL="171450" marR="0" lvl="0" indent="-171450" algn="l" rtl="0">
              <a:lnSpc>
                <a:spcPct val="150000"/>
              </a:lnSpc>
              <a:spcBef>
                <a:spcPts val="0"/>
              </a:spcBef>
              <a:spcAft>
                <a:spcPts val="0"/>
              </a:spcAft>
              <a:buClr>
                <a:schemeClr val="dk1"/>
              </a:buClr>
              <a:buSzPts val="1600"/>
              <a:buFont typeface="Arial"/>
              <a:buChar char="•"/>
            </a:pPr>
            <a:r>
              <a:rPr lang="en-US" b="0" i="0" dirty="0" err="1">
                <a:solidFill>
                  <a:schemeClr val="dk1"/>
                </a:solidFill>
                <a:latin typeface="Calibri"/>
                <a:ea typeface="Calibri"/>
                <a:cs typeface="Calibri"/>
                <a:sym typeface="Calibri"/>
              </a:rPr>
              <a:t>Correo</a:t>
            </a:r>
            <a:r>
              <a:rPr lang="en-US" b="0" i="0" dirty="0">
                <a:solidFill>
                  <a:schemeClr val="dk1"/>
                </a:solidFill>
                <a:latin typeface="Calibri"/>
                <a:ea typeface="Calibri"/>
                <a:cs typeface="Calibri"/>
                <a:sym typeface="Calibri"/>
              </a:rPr>
              <a:t> </a:t>
            </a:r>
            <a:r>
              <a:rPr lang="en-US" b="0" i="0" dirty="0" err="1">
                <a:solidFill>
                  <a:schemeClr val="dk1"/>
                </a:solidFill>
                <a:latin typeface="Calibri"/>
                <a:ea typeface="Calibri"/>
                <a:cs typeface="Calibri"/>
                <a:sym typeface="Calibri"/>
              </a:rPr>
              <a:t>electrónico</a:t>
            </a:r>
            <a:endParaRPr lang="en-US" b="0" i="0" dirty="0">
              <a:solidFill>
                <a:schemeClr val="dk1"/>
              </a:solidFill>
              <a:latin typeface="Calibri"/>
              <a:ea typeface="Calibri"/>
              <a:cs typeface="Calibri"/>
              <a:sym typeface="Calibri"/>
            </a:endParaRPr>
          </a:p>
          <a:p>
            <a:pPr marL="171450" marR="0" lvl="0" indent="-171450" algn="l" rtl="0">
              <a:lnSpc>
                <a:spcPct val="150000"/>
              </a:lnSpc>
              <a:spcBef>
                <a:spcPts val="0"/>
              </a:spcBef>
              <a:spcAft>
                <a:spcPts val="0"/>
              </a:spcAft>
              <a:buClr>
                <a:schemeClr val="dk1"/>
              </a:buClr>
              <a:buSzPts val="1600"/>
              <a:buFont typeface="Arial"/>
              <a:buChar char="•"/>
            </a:pPr>
            <a:r>
              <a:rPr lang="en-US" b="0" i="0" dirty="0" err="1">
                <a:solidFill>
                  <a:schemeClr val="dk1"/>
                </a:solidFill>
                <a:latin typeface="Calibri"/>
                <a:ea typeface="Calibri"/>
                <a:cs typeface="Calibri"/>
                <a:sym typeface="Calibri"/>
              </a:rPr>
              <a:t>Dispositivos</a:t>
            </a:r>
            <a:r>
              <a:rPr lang="en-US" b="0" i="0" dirty="0">
                <a:solidFill>
                  <a:schemeClr val="dk1"/>
                </a:solidFill>
                <a:latin typeface="Calibri"/>
                <a:ea typeface="Calibri"/>
                <a:cs typeface="Calibri"/>
                <a:sym typeface="Calibri"/>
              </a:rPr>
              <a:t> de </a:t>
            </a:r>
            <a:r>
              <a:rPr lang="en-US" b="0" i="0" dirty="0" err="1">
                <a:solidFill>
                  <a:schemeClr val="dk1"/>
                </a:solidFill>
                <a:latin typeface="Calibri"/>
                <a:ea typeface="Calibri"/>
                <a:cs typeface="Calibri"/>
                <a:sym typeface="Calibri"/>
              </a:rPr>
              <a:t>impresión</a:t>
            </a:r>
            <a:endParaRPr lang="en-US" b="0" i="0" dirty="0">
              <a:solidFill>
                <a:schemeClr val="dk1"/>
              </a:solidFill>
              <a:latin typeface="Calibri"/>
              <a:ea typeface="Calibri"/>
              <a:cs typeface="Calibri"/>
              <a:sym typeface="Calibri"/>
            </a:endParaRPr>
          </a:p>
          <a:p>
            <a:pPr marL="171450" marR="0" lvl="0" indent="-171450" algn="l" rtl="0">
              <a:lnSpc>
                <a:spcPct val="150000"/>
              </a:lnSpc>
              <a:spcBef>
                <a:spcPts val="0"/>
              </a:spcBef>
              <a:spcAft>
                <a:spcPts val="0"/>
              </a:spcAft>
              <a:buClr>
                <a:schemeClr val="dk1"/>
              </a:buClr>
              <a:buSzPts val="1600"/>
              <a:buFont typeface="Arial"/>
              <a:buChar char="•"/>
            </a:pPr>
            <a:r>
              <a:rPr lang="en-US" b="0" i="0" dirty="0">
                <a:solidFill>
                  <a:schemeClr val="dk1"/>
                </a:solidFill>
                <a:latin typeface="Calibri"/>
                <a:ea typeface="Calibri"/>
                <a:cs typeface="Calibri"/>
                <a:sym typeface="Calibri"/>
              </a:rPr>
              <a:t>Bases de </a:t>
            </a:r>
            <a:r>
              <a:rPr lang="en-US" b="0" i="0" dirty="0" err="1">
                <a:solidFill>
                  <a:schemeClr val="dk1"/>
                </a:solidFill>
                <a:latin typeface="Calibri"/>
                <a:ea typeface="Calibri"/>
                <a:cs typeface="Calibri"/>
                <a:sym typeface="Calibri"/>
              </a:rPr>
              <a:t>datos</a:t>
            </a:r>
            <a:r>
              <a:rPr lang="en-US" b="0" i="0" dirty="0">
                <a:solidFill>
                  <a:schemeClr val="dk1"/>
                </a:solidFill>
                <a:latin typeface="Calibri"/>
                <a:ea typeface="Calibri"/>
                <a:cs typeface="Calibri"/>
                <a:sym typeface="Calibri"/>
              </a:rPr>
              <a:t> compatibles con ODBC</a:t>
            </a:r>
          </a:p>
          <a:p>
            <a:pPr marL="171450" marR="0" lvl="0" indent="-171450" algn="l" rtl="0">
              <a:lnSpc>
                <a:spcPct val="150000"/>
              </a:lnSpc>
              <a:spcBef>
                <a:spcPts val="0"/>
              </a:spcBef>
              <a:spcAft>
                <a:spcPts val="0"/>
              </a:spcAft>
              <a:buClr>
                <a:schemeClr val="dk1"/>
              </a:buClr>
              <a:buSzPts val="1600"/>
              <a:buFont typeface="Arial"/>
              <a:buChar char="•"/>
            </a:pPr>
            <a:r>
              <a:rPr lang="en-US" b="0" i="0" dirty="0">
                <a:solidFill>
                  <a:schemeClr val="dk1"/>
                </a:solidFill>
                <a:latin typeface="Calibri"/>
                <a:ea typeface="Calibri"/>
                <a:cs typeface="Calibri"/>
                <a:sym typeface="Calibri"/>
              </a:rPr>
              <a:t>Salida </a:t>
            </a:r>
            <a:r>
              <a:rPr lang="en-US" b="0" i="0" dirty="0" err="1">
                <a:solidFill>
                  <a:schemeClr val="dk1"/>
                </a:solidFill>
                <a:latin typeface="Calibri"/>
                <a:ea typeface="Calibri"/>
                <a:cs typeface="Calibri"/>
                <a:sym typeface="Calibri"/>
              </a:rPr>
              <a:t>estructurada</a:t>
            </a:r>
            <a:r>
              <a:rPr lang="en-US" b="0" i="0" dirty="0">
                <a:solidFill>
                  <a:schemeClr val="dk1"/>
                </a:solidFill>
                <a:latin typeface="Calibri"/>
                <a:ea typeface="Calibri"/>
                <a:cs typeface="Calibri"/>
                <a:sym typeface="Calibri"/>
              </a:rPr>
              <a:t> (CSV, XML, etc.)</a:t>
            </a:r>
          </a:p>
          <a:p>
            <a:pPr marL="171450" marR="0" lvl="0" indent="-171450" algn="l" rtl="0">
              <a:lnSpc>
                <a:spcPct val="150000"/>
              </a:lnSpc>
              <a:spcBef>
                <a:spcPts val="0"/>
              </a:spcBef>
              <a:spcAft>
                <a:spcPts val="0"/>
              </a:spcAft>
              <a:buClr>
                <a:schemeClr val="dk1"/>
              </a:buClr>
              <a:buSzPts val="1600"/>
              <a:buFont typeface="Arial"/>
              <a:buChar char="•"/>
            </a:pPr>
            <a:r>
              <a:rPr lang="en-US" b="0" i="0" dirty="0" err="1">
                <a:solidFill>
                  <a:schemeClr val="dk1"/>
                </a:solidFill>
                <a:latin typeface="Calibri"/>
                <a:ea typeface="Calibri"/>
                <a:cs typeface="Calibri"/>
                <a:sym typeface="Calibri"/>
              </a:rPr>
              <a:t>Módulo</a:t>
            </a:r>
            <a:r>
              <a:rPr lang="en-US" b="0" i="0" dirty="0">
                <a:solidFill>
                  <a:schemeClr val="dk1"/>
                </a:solidFill>
                <a:latin typeface="Calibri"/>
                <a:ea typeface="Calibri"/>
                <a:cs typeface="Calibri"/>
                <a:sym typeface="Calibri"/>
              </a:rPr>
              <a:t> de </a:t>
            </a:r>
            <a:r>
              <a:rPr lang="en-US" b="0" i="0" dirty="0" err="1">
                <a:solidFill>
                  <a:schemeClr val="dk1"/>
                </a:solidFill>
                <a:latin typeface="Calibri"/>
                <a:ea typeface="Calibri"/>
                <a:cs typeface="Calibri"/>
                <a:sym typeface="Calibri"/>
              </a:rPr>
              <a:t>almacenamiento</a:t>
            </a:r>
            <a:r>
              <a:rPr lang="en-US" b="0" i="0" dirty="0">
                <a:solidFill>
                  <a:schemeClr val="dk1"/>
                </a:solidFill>
                <a:latin typeface="Calibri"/>
                <a:ea typeface="Calibri"/>
                <a:cs typeface="Calibri"/>
                <a:sym typeface="Calibri"/>
              </a:rPr>
              <a:t> de </a:t>
            </a:r>
            <a:r>
              <a:rPr lang="en-US" b="0" i="0" dirty="0" err="1">
                <a:solidFill>
                  <a:schemeClr val="dk1"/>
                </a:solidFill>
                <a:latin typeface="Calibri"/>
                <a:ea typeface="Calibri"/>
                <a:cs typeface="Calibri"/>
                <a:sym typeface="Calibri"/>
              </a:rPr>
              <a:t>documentos</a:t>
            </a:r>
            <a:r>
              <a:rPr lang="en-US" b="0" i="0" dirty="0">
                <a:solidFill>
                  <a:schemeClr val="dk1"/>
                </a:solidFill>
                <a:latin typeface="Calibri"/>
                <a:ea typeface="Calibri"/>
                <a:cs typeface="Calibri"/>
                <a:sym typeface="Calibri"/>
              </a:rPr>
              <a:t> </a:t>
            </a:r>
            <a:r>
              <a:rPr lang="en-US" b="0" i="0" dirty="0" err="1">
                <a:solidFill>
                  <a:schemeClr val="dk1"/>
                </a:solidFill>
                <a:latin typeface="Calibri"/>
                <a:ea typeface="Calibri"/>
                <a:cs typeface="Calibri"/>
                <a:sym typeface="Calibri"/>
              </a:rPr>
              <a:t>integrado</a:t>
            </a:r>
            <a:r>
              <a:rPr lang="en-US" b="0" i="0" dirty="0">
                <a:solidFill>
                  <a:schemeClr val="dk1"/>
                </a:solidFill>
                <a:latin typeface="Calibri"/>
                <a:ea typeface="Calibri"/>
                <a:cs typeface="Calibri"/>
                <a:sym typeface="Calibri"/>
              </a:rPr>
              <a:t> con </a:t>
            </a:r>
            <a:r>
              <a:rPr lang="en-US" b="0" i="0" dirty="0" err="1">
                <a:solidFill>
                  <a:schemeClr val="dk1"/>
                </a:solidFill>
                <a:latin typeface="Calibri"/>
                <a:ea typeface="Calibri"/>
                <a:cs typeface="Calibri"/>
                <a:sym typeface="Calibri"/>
              </a:rPr>
              <a:t>interfaz</a:t>
            </a:r>
            <a:r>
              <a:rPr lang="en-US" b="0" i="0" dirty="0">
                <a:solidFill>
                  <a:schemeClr val="dk1"/>
                </a:solidFill>
                <a:latin typeface="Calibri"/>
                <a:ea typeface="Calibri"/>
                <a:cs typeface="Calibri"/>
                <a:sym typeface="Calibri"/>
              </a:rPr>
              <a:t> de </a:t>
            </a:r>
            <a:r>
              <a:rPr lang="en-US" b="0" i="0" dirty="0" err="1">
                <a:solidFill>
                  <a:schemeClr val="dk1"/>
                </a:solidFill>
                <a:latin typeface="Calibri"/>
                <a:ea typeface="Calibri"/>
                <a:cs typeface="Calibri"/>
                <a:sym typeface="Calibri"/>
              </a:rPr>
              <a:t>usuario</a:t>
            </a:r>
            <a:r>
              <a:rPr lang="en-US" b="0" i="0" dirty="0">
                <a:solidFill>
                  <a:schemeClr val="dk1"/>
                </a:solidFill>
                <a:latin typeface="Calibri"/>
                <a:ea typeface="Calibri"/>
                <a:cs typeface="Calibri"/>
                <a:sym typeface="Calibri"/>
              </a:rPr>
              <a:t> web/</a:t>
            </a:r>
            <a:r>
              <a:rPr lang="en-US" b="0" i="0" dirty="0" err="1">
                <a:solidFill>
                  <a:schemeClr val="dk1"/>
                </a:solidFill>
                <a:latin typeface="Calibri"/>
                <a:ea typeface="Calibri"/>
                <a:cs typeface="Calibri"/>
                <a:sym typeface="Calibri"/>
              </a:rPr>
              <a:t>móvil</a:t>
            </a:r>
            <a:endParaRPr sz="1600" b="1" i="0" dirty="0">
              <a:solidFill>
                <a:srgbClr val="8293A5"/>
              </a:solidFill>
              <a:latin typeface="Calibri"/>
              <a:ea typeface="Calibri"/>
              <a:cs typeface="Calibri"/>
              <a:sym typeface="Calibri"/>
            </a:endParaRPr>
          </a:p>
        </p:txBody>
      </p:sp>
      <p:sp>
        <p:nvSpPr>
          <p:cNvPr id="142" name="Google Shape;142;p20"/>
          <p:cNvSpPr txBox="1">
            <a:spLocks noGrp="1"/>
          </p:cNvSpPr>
          <p:nvPr>
            <p:ph type="title"/>
          </p:nvPr>
        </p:nvSpPr>
        <p:spPr>
          <a:xfrm>
            <a:off x="838200" y="1150760"/>
            <a:ext cx="4080641" cy="558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982B1"/>
              </a:buClr>
              <a:buSzPts val="2400"/>
              <a:buFont typeface="Barlow Medium"/>
              <a:buNone/>
            </a:pPr>
            <a:r>
              <a:rPr lang="en-US" dirty="0">
                <a:solidFill>
                  <a:srgbClr val="0982B1"/>
                </a:solidFill>
                <a:latin typeface="Barlow Medium"/>
                <a:ea typeface="Barlow Medium"/>
                <a:cs typeface="Barlow Medium"/>
                <a:sym typeface="Barlow Medium"/>
              </a:rPr>
              <a:t>FUENTES DE CAPTURA</a:t>
            </a:r>
            <a:endParaRPr dirty="0"/>
          </a:p>
        </p:txBody>
      </p:sp>
      <p:sp>
        <p:nvSpPr>
          <p:cNvPr id="143" name="Google Shape;143;p20"/>
          <p:cNvSpPr txBox="1"/>
          <p:nvPr/>
        </p:nvSpPr>
        <p:spPr>
          <a:xfrm>
            <a:off x="6052456" y="1172531"/>
            <a:ext cx="5225143" cy="5588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982B1"/>
              </a:buClr>
              <a:buSzPts val="2400"/>
              <a:buFont typeface="Barlow Medium"/>
              <a:buNone/>
            </a:pPr>
            <a:r>
              <a:rPr lang="en-US" sz="2400" b="0" i="0" dirty="0">
                <a:solidFill>
                  <a:srgbClr val="0982B1"/>
                </a:solidFill>
                <a:latin typeface="Barlow Medium"/>
                <a:ea typeface="Barlow Medium"/>
                <a:cs typeface="Barlow Medium"/>
                <a:sym typeface="Barlow Medium"/>
              </a:rPr>
              <a:t>CONECTORES DE ALMACENAMIENTO</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1"/>
          <p:cNvSpPr txBox="1">
            <a:spLocks noGrp="1"/>
          </p:cNvSpPr>
          <p:nvPr>
            <p:ph type="body" idx="1"/>
          </p:nvPr>
        </p:nvSpPr>
        <p:spPr>
          <a:xfrm>
            <a:off x="838200" y="1825625"/>
            <a:ext cx="4499758" cy="4531632"/>
          </a:xfrm>
          <a:prstGeom prst="rect">
            <a:avLst/>
          </a:prstGeom>
          <a:noFill/>
          <a:ln>
            <a:noFill/>
          </a:ln>
        </p:spPr>
        <p:txBody>
          <a:bodyPr spcFirstLastPara="1" wrap="square" lIns="91425" tIns="45700" rIns="91425" bIns="45700" anchor="t" anchorCtr="0">
            <a:noAutofit/>
          </a:bodyPr>
          <a:lstStyle/>
          <a:p>
            <a:pPr marL="171450" lvl="0" indent="-171450" algn="l" rtl="0">
              <a:lnSpc>
                <a:spcPct val="150000"/>
              </a:lnSpc>
              <a:spcBef>
                <a:spcPts val="0"/>
              </a:spcBef>
              <a:spcAft>
                <a:spcPts val="0"/>
              </a:spcAft>
              <a:buClr>
                <a:schemeClr val="dk1"/>
              </a:buClr>
              <a:buSzPts val="1600"/>
              <a:buFont typeface="Arial"/>
              <a:buChar char="•"/>
            </a:pPr>
            <a:r>
              <a:rPr lang="en-US" sz="1400" dirty="0" err="1"/>
              <a:t>Reconocimiento</a:t>
            </a:r>
            <a:r>
              <a:rPr lang="en-US" sz="1400" dirty="0"/>
              <a:t> de </a:t>
            </a:r>
            <a:r>
              <a:rPr lang="en-US" sz="1400" dirty="0" err="1"/>
              <a:t>texto</a:t>
            </a:r>
            <a:r>
              <a:rPr lang="en-US" sz="1400" dirty="0"/>
              <a:t> </a:t>
            </a:r>
            <a:r>
              <a:rPr lang="en-US" sz="1400" dirty="0" err="1"/>
              <a:t>completo</a:t>
            </a:r>
            <a:endParaRPr lang="en-US" sz="1400" dirty="0"/>
          </a:p>
          <a:p>
            <a:pPr marL="171450" lvl="0" indent="-171450" algn="l" rtl="0">
              <a:lnSpc>
                <a:spcPct val="150000"/>
              </a:lnSpc>
              <a:spcBef>
                <a:spcPts val="0"/>
              </a:spcBef>
              <a:spcAft>
                <a:spcPts val="0"/>
              </a:spcAft>
              <a:buClr>
                <a:schemeClr val="dk1"/>
              </a:buClr>
              <a:buSzPts val="1600"/>
              <a:buFont typeface="Arial"/>
              <a:buChar char="•"/>
            </a:pPr>
            <a:r>
              <a:rPr lang="en-US" sz="1400" dirty="0" err="1"/>
              <a:t>Reconocimiento</a:t>
            </a:r>
            <a:r>
              <a:rPr lang="en-US" sz="1400" dirty="0"/>
              <a:t> de </a:t>
            </a:r>
            <a:r>
              <a:rPr lang="en-US" sz="1400" dirty="0" err="1"/>
              <a:t>texto</a:t>
            </a:r>
            <a:r>
              <a:rPr lang="en-US" sz="1400" dirty="0"/>
              <a:t> zonal e </a:t>
            </a:r>
            <a:r>
              <a:rPr lang="en-US" sz="1400" dirty="0" err="1"/>
              <a:t>inteligente</a:t>
            </a:r>
            <a:endParaRPr lang="en-US" sz="1400" dirty="0"/>
          </a:p>
          <a:p>
            <a:pPr marL="171450" lvl="0" indent="-171450" algn="l" rtl="0">
              <a:lnSpc>
                <a:spcPct val="150000"/>
              </a:lnSpc>
              <a:spcBef>
                <a:spcPts val="0"/>
              </a:spcBef>
              <a:spcAft>
                <a:spcPts val="0"/>
              </a:spcAft>
              <a:buClr>
                <a:schemeClr val="dk1"/>
              </a:buClr>
              <a:buSzPts val="1600"/>
              <a:buFont typeface="Arial"/>
              <a:buChar char="•"/>
            </a:pPr>
            <a:r>
              <a:rPr lang="en-US" sz="1400" dirty="0" err="1"/>
              <a:t>Reconocimiento</a:t>
            </a:r>
            <a:r>
              <a:rPr lang="en-US" sz="1400" dirty="0"/>
              <a:t> </a:t>
            </a:r>
            <a:r>
              <a:rPr lang="en-US" sz="1400" dirty="0" err="1"/>
              <a:t>inteligente</a:t>
            </a:r>
            <a:r>
              <a:rPr lang="en-US" sz="1400" dirty="0"/>
              <a:t> de </a:t>
            </a:r>
            <a:r>
              <a:rPr lang="en-US" sz="1400" dirty="0" err="1"/>
              <a:t>caracteres</a:t>
            </a:r>
            <a:r>
              <a:rPr lang="en-US" sz="1400" dirty="0"/>
              <a:t> (</a:t>
            </a:r>
            <a:r>
              <a:rPr lang="en-US" sz="1400" dirty="0" err="1"/>
              <a:t>escritura</a:t>
            </a:r>
            <a:r>
              <a:rPr lang="en-US" sz="1400" dirty="0"/>
              <a:t> a mano)</a:t>
            </a:r>
          </a:p>
          <a:p>
            <a:pPr marL="171450" lvl="0" indent="-171450" algn="l" rtl="0">
              <a:lnSpc>
                <a:spcPct val="150000"/>
              </a:lnSpc>
              <a:spcBef>
                <a:spcPts val="0"/>
              </a:spcBef>
              <a:spcAft>
                <a:spcPts val="0"/>
              </a:spcAft>
              <a:buClr>
                <a:schemeClr val="dk1"/>
              </a:buClr>
              <a:buSzPts val="1600"/>
              <a:buFont typeface="Arial"/>
              <a:buChar char="•"/>
            </a:pPr>
            <a:r>
              <a:rPr lang="en-US" sz="1400" dirty="0" err="1"/>
              <a:t>Reconocimiento</a:t>
            </a:r>
            <a:r>
              <a:rPr lang="en-US" sz="1400" dirty="0"/>
              <a:t> </a:t>
            </a:r>
            <a:r>
              <a:rPr lang="en-US" sz="1400" dirty="0" err="1"/>
              <a:t>automático</a:t>
            </a:r>
            <a:r>
              <a:rPr lang="en-US" sz="1400" dirty="0"/>
              <a:t> de </a:t>
            </a:r>
            <a:r>
              <a:rPr lang="en-US" sz="1400" dirty="0" err="1"/>
              <a:t>FreeForm</a:t>
            </a:r>
            <a:endParaRPr lang="en-US" sz="1400" dirty="0"/>
          </a:p>
          <a:p>
            <a:pPr marL="171450" lvl="0" indent="-171450" algn="l" rtl="0">
              <a:lnSpc>
                <a:spcPct val="150000"/>
              </a:lnSpc>
              <a:spcBef>
                <a:spcPts val="0"/>
              </a:spcBef>
              <a:spcAft>
                <a:spcPts val="0"/>
              </a:spcAft>
              <a:buClr>
                <a:schemeClr val="dk1"/>
              </a:buClr>
              <a:buSzPts val="1600"/>
              <a:buFont typeface="Arial"/>
              <a:buChar char="•"/>
            </a:pPr>
            <a:r>
              <a:rPr lang="en-US" sz="1400" dirty="0" err="1"/>
              <a:t>Reconocimiento</a:t>
            </a:r>
            <a:r>
              <a:rPr lang="en-US" sz="1400" dirty="0"/>
              <a:t> </a:t>
            </a:r>
            <a:r>
              <a:rPr lang="en-US" sz="1400" dirty="0" err="1"/>
              <a:t>óptico</a:t>
            </a:r>
            <a:r>
              <a:rPr lang="en-US" sz="1400" dirty="0"/>
              <a:t> de </a:t>
            </a:r>
            <a:r>
              <a:rPr lang="en-US" sz="1400" dirty="0" err="1"/>
              <a:t>marcas</a:t>
            </a:r>
            <a:r>
              <a:rPr lang="en-US" sz="1400" dirty="0"/>
              <a:t> (OMR)</a:t>
            </a:r>
          </a:p>
          <a:p>
            <a:pPr marL="171450" lvl="0" indent="-171450" algn="l" rtl="0">
              <a:lnSpc>
                <a:spcPct val="150000"/>
              </a:lnSpc>
              <a:spcBef>
                <a:spcPts val="0"/>
              </a:spcBef>
              <a:spcAft>
                <a:spcPts val="0"/>
              </a:spcAft>
              <a:buClr>
                <a:schemeClr val="dk1"/>
              </a:buClr>
              <a:buSzPts val="1600"/>
              <a:buFont typeface="Arial"/>
              <a:buChar char="•"/>
            </a:pPr>
            <a:r>
              <a:rPr lang="en-US" sz="1400" dirty="0" err="1"/>
              <a:t>Módulo</a:t>
            </a:r>
            <a:r>
              <a:rPr lang="en-US" sz="1400" dirty="0"/>
              <a:t> web </a:t>
            </a:r>
            <a:r>
              <a:rPr lang="en-US" sz="1400" dirty="0" err="1"/>
              <a:t>interactivo</a:t>
            </a:r>
            <a:r>
              <a:rPr lang="en-US" sz="1400" dirty="0"/>
              <a:t> de </a:t>
            </a:r>
            <a:r>
              <a:rPr lang="en-US" sz="1400" dirty="0" err="1"/>
              <a:t>verificación</a:t>
            </a:r>
            <a:r>
              <a:rPr lang="en-US" sz="1400" dirty="0"/>
              <a:t> y </a:t>
            </a:r>
            <a:r>
              <a:rPr lang="en-US" sz="1400" dirty="0" err="1"/>
              <a:t>aprobación</a:t>
            </a:r>
            <a:r>
              <a:rPr lang="en-US" sz="1400" dirty="0"/>
              <a:t> de </a:t>
            </a:r>
            <a:r>
              <a:rPr lang="en-US" sz="1400" dirty="0" err="1"/>
              <a:t>documentos</a:t>
            </a:r>
            <a:endParaRPr lang="en-US" sz="1400" dirty="0"/>
          </a:p>
          <a:p>
            <a:pPr marL="171450" lvl="0" indent="-171450" algn="l" rtl="0">
              <a:lnSpc>
                <a:spcPct val="150000"/>
              </a:lnSpc>
              <a:spcBef>
                <a:spcPts val="0"/>
              </a:spcBef>
              <a:spcAft>
                <a:spcPts val="0"/>
              </a:spcAft>
              <a:buClr>
                <a:schemeClr val="dk1"/>
              </a:buClr>
              <a:buSzPts val="1600"/>
              <a:buFont typeface="Arial"/>
              <a:buChar char="•"/>
            </a:pPr>
            <a:r>
              <a:rPr lang="en-US" sz="1400" dirty="0" err="1"/>
              <a:t>Reconocimiento</a:t>
            </a:r>
            <a:r>
              <a:rPr lang="en-US" sz="1400" dirty="0"/>
              <a:t> </a:t>
            </a:r>
            <a:r>
              <a:rPr lang="en-US" sz="1400" dirty="0" err="1"/>
              <a:t>inteligente</a:t>
            </a:r>
            <a:r>
              <a:rPr lang="en-US" sz="1400" dirty="0"/>
              <a:t> de </a:t>
            </a:r>
            <a:r>
              <a:rPr lang="en-US" sz="1400" dirty="0" err="1"/>
              <a:t>documentos</a:t>
            </a:r>
            <a:endParaRPr lang="en-US" sz="1400" dirty="0"/>
          </a:p>
          <a:p>
            <a:pPr marL="171450" lvl="0" indent="-171450" algn="l" rtl="0">
              <a:lnSpc>
                <a:spcPct val="150000"/>
              </a:lnSpc>
              <a:spcBef>
                <a:spcPts val="0"/>
              </a:spcBef>
              <a:spcAft>
                <a:spcPts val="0"/>
              </a:spcAft>
              <a:buClr>
                <a:schemeClr val="dk1"/>
              </a:buClr>
              <a:buSzPts val="1600"/>
              <a:buFont typeface="Arial"/>
              <a:buChar char="•"/>
            </a:pPr>
            <a:r>
              <a:rPr lang="en-US" sz="1400" dirty="0" err="1"/>
              <a:t>Mejora</a:t>
            </a:r>
            <a:r>
              <a:rPr lang="en-US" sz="1400" dirty="0"/>
              <a:t> de la imagen</a:t>
            </a:r>
          </a:p>
          <a:p>
            <a:pPr marL="171450" lvl="0" indent="-171450" algn="l" rtl="0">
              <a:lnSpc>
                <a:spcPct val="150000"/>
              </a:lnSpc>
              <a:spcBef>
                <a:spcPts val="0"/>
              </a:spcBef>
              <a:spcAft>
                <a:spcPts val="0"/>
              </a:spcAft>
              <a:buClr>
                <a:schemeClr val="dk1"/>
              </a:buClr>
              <a:buSzPts val="1600"/>
              <a:buFont typeface="Arial"/>
              <a:buChar char="•"/>
            </a:pPr>
            <a:r>
              <a:rPr lang="en-US" sz="1400" dirty="0" err="1"/>
              <a:t>Reconocimiento</a:t>
            </a:r>
            <a:r>
              <a:rPr lang="en-US" sz="1400" dirty="0"/>
              <a:t> de </a:t>
            </a:r>
            <a:r>
              <a:rPr lang="en-US" sz="1400" dirty="0" err="1"/>
              <a:t>código</a:t>
            </a:r>
            <a:r>
              <a:rPr lang="en-US" sz="1400" dirty="0"/>
              <a:t> de barras (1D/2D)</a:t>
            </a:r>
          </a:p>
          <a:p>
            <a:pPr marL="171450" lvl="0" indent="-171450" algn="l" rtl="0">
              <a:lnSpc>
                <a:spcPct val="150000"/>
              </a:lnSpc>
              <a:spcBef>
                <a:spcPts val="0"/>
              </a:spcBef>
              <a:spcAft>
                <a:spcPts val="0"/>
              </a:spcAft>
              <a:buClr>
                <a:schemeClr val="dk1"/>
              </a:buClr>
              <a:buSzPts val="1600"/>
              <a:buFont typeface="Arial"/>
              <a:buChar char="•"/>
            </a:pPr>
            <a:r>
              <a:rPr lang="en-US" sz="1400" dirty="0" err="1"/>
              <a:t>Cifrado</a:t>
            </a:r>
            <a:r>
              <a:rPr lang="en-US" sz="1400" dirty="0"/>
              <a:t>/</a:t>
            </a:r>
            <a:r>
              <a:rPr lang="en-US" sz="1400" dirty="0" err="1"/>
              <a:t>Descifrado</a:t>
            </a:r>
            <a:endParaRPr lang="en-US" sz="1400" dirty="0"/>
          </a:p>
          <a:p>
            <a:pPr marL="171450" lvl="0" indent="-171450" algn="l" rtl="0">
              <a:lnSpc>
                <a:spcPct val="150000"/>
              </a:lnSpc>
              <a:spcBef>
                <a:spcPts val="0"/>
              </a:spcBef>
              <a:spcAft>
                <a:spcPts val="0"/>
              </a:spcAft>
              <a:buClr>
                <a:schemeClr val="dk1"/>
              </a:buClr>
              <a:buSzPts val="1600"/>
              <a:buFont typeface="Arial"/>
              <a:buChar char="•"/>
            </a:pPr>
            <a:r>
              <a:rPr lang="en-US" sz="1400" dirty="0" err="1"/>
              <a:t>Anotaciones</a:t>
            </a:r>
            <a:r>
              <a:rPr lang="en-US" sz="1400" dirty="0"/>
              <a:t> de </a:t>
            </a:r>
            <a:r>
              <a:rPr lang="en-US" sz="1400" dirty="0" err="1"/>
              <a:t>documentos</a:t>
            </a:r>
            <a:r>
              <a:rPr lang="en-US" sz="1400" dirty="0"/>
              <a:t> (</a:t>
            </a:r>
            <a:r>
              <a:rPr lang="en-US" sz="1400" dirty="0" err="1"/>
              <a:t>incluidos</a:t>
            </a:r>
            <a:r>
              <a:rPr lang="en-US" sz="1400" dirty="0"/>
              <a:t> </a:t>
            </a:r>
            <a:r>
              <a:rPr lang="en-US" sz="1400" dirty="0" err="1"/>
              <a:t>sellos</a:t>
            </a:r>
            <a:r>
              <a:rPr lang="en-US" sz="1400" dirty="0"/>
              <a:t> y </a:t>
            </a:r>
            <a:r>
              <a:rPr lang="en-US" sz="1400" dirty="0" err="1"/>
              <a:t>redacción</a:t>
            </a:r>
            <a:r>
              <a:rPr lang="en-US" sz="1400" dirty="0"/>
              <a:t> de </a:t>
            </a:r>
            <a:r>
              <a:rPr lang="en-US" sz="1400" dirty="0" err="1"/>
              <a:t>seguridad</a:t>
            </a:r>
            <a:r>
              <a:rPr lang="en-US" sz="1400" dirty="0"/>
              <a:t>)</a:t>
            </a:r>
            <a:endParaRPr sz="1600" dirty="0"/>
          </a:p>
        </p:txBody>
      </p:sp>
      <p:sp>
        <p:nvSpPr>
          <p:cNvPr id="149" name="Google Shape;149;p21"/>
          <p:cNvSpPr txBox="1"/>
          <p:nvPr/>
        </p:nvSpPr>
        <p:spPr>
          <a:xfrm>
            <a:off x="6096000" y="1825625"/>
            <a:ext cx="5181600" cy="3552825"/>
          </a:xfrm>
          <a:prstGeom prst="rect">
            <a:avLst/>
          </a:prstGeom>
          <a:noFill/>
          <a:ln>
            <a:noFill/>
          </a:ln>
        </p:spPr>
        <p:txBody>
          <a:bodyPr spcFirstLastPara="1" wrap="square" lIns="91425" tIns="45700" rIns="91425" bIns="45700" anchor="t" anchorCtr="0">
            <a:noAutofit/>
          </a:bodyPr>
          <a:lstStyle/>
          <a:p>
            <a:pPr marL="171450" marR="0" lvl="0" indent="-171450" algn="l" rtl="0">
              <a:lnSpc>
                <a:spcPct val="150000"/>
              </a:lnSpc>
              <a:spcBef>
                <a:spcPts val="0"/>
              </a:spcBef>
              <a:spcAft>
                <a:spcPts val="0"/>
              </a:spcAft>
              <a:buClr>
                <a:schemeClr val="dk1"/>
              </a:buClr>
              <a:buSzPts val="1600"/>
              <a:buFont typeface="Arial"/>
              <a:buChar char="•"/>
            </a:pPr>
            <a:r>
              <a:rPr lang="en-US" b="0" i="0" dirty="0" err="1">
                <a:solidFill>
                  <a:schemeClr val="dk1"/>
                </a:solidFill>
                <a:latin typeface="Calibri"/>
                <a:ea typeface="Calibri"/>
                <a:cs typeface="Calibri"/>
                <a:sym typeface="Calibri"/>
              </a:rPr>
              <a:t>Contabilidad</a:t>
            </a:r>
            <a:r>
              <a:rPr lang="en-US" b="0" i="0" dirty="0">
                <a:solidFill>
                  <a:schemeClr val="dk1"/>
                </a:solidFill>
                <a:latin typeface="Calibri"/>
                <a:ea typeface="Calibri"/>
                <a:cs typeface="Calibri"/>
                <a:sym typeface="Calibri"/>
              </a:rPr>
              <a:t> y </a:t>
            </a:r>
            <a:r>
              <a:rPr lang="en-US" b="0" i="0" dirty="0" err="1">
                <a:solidFill>
                  <a:schemeClr val="dk1"/>
                </a:solidFill>
                <a:latin typeface="Calibri"/>
                <a:ea typeface="Calibri"/>
                <a:cs typeface="Calibri"/>
                <a:sym typeface="Calibri"/>
              </a:rPr>
              <a:t>facturación</a:t>
            </a:r>
            <a:endParaRPr lang="en-US" b="0" i="0" dirty="0">
              <a:solidFill>
                <a:schemeClr val="dk1"/>
              </a:solidFill>
              <a:latin typeface="Calibri"/>
              <a:ea typeface="Calibri"/>
              <a:cs typeface="Calibri"/>
              <a:sym typeface="Calibri"/>
            </a:endParaRPr>
          </a:p>
          <a:p>
            <a:pPr marL="171450" marR="0" lvl="0" indent="-171450" algn="l" rtl="0">
              <a:lnSpc>
                <a:spcPct val="150000"/>
              </a:lnSpc>
              <a:spcBef>
                <a:spcPts val="0"/>
              </a:spcBef>
              <a:spcAft>
                <a:spcPts val="0"/>
              </a:spcAft>
              <a:buClr>
                <a:schemeClr val="dk1"/>
              </a:buClr>
              <a:buSzPts val="1600"/>
              <a:buFont typeface="Arial"/>
              <a:buChar char="•"/>
            </a:pPr>
            <a:r>
              <a:rPr lang="en-US" b="0" i="0" dirty="0" err="1">
                <a:solidFill>
                  <a:schemeClr val="dk1"/>
                </a:solidFill>
                <a:latin typeface="Calibri"/>
                <a:ea typeface="Calibri"/>
                <a:cs typeface="Calibri"/>
                <a:sym typeface="Calibri"/>
              </a:rPr>
              <a:t>Interfaz</a:t>
            </a:r>
            <a:r>
              <a:rPr lang="en-US" b="0" i="0" dirty="0">
                <a:solidFill>
                  <a:schemeClr val="dk1"/>
                </a:solidFill>
                <a:latin typeface="Calibri"/>
                <a:ea typeface="Calibri"/>
                <a:cs typeface="Calibri"/>
                <a:sym typeface="Calibri"/>
              </a:rPr>
              <a:t> de </a:t>
            </a:r>
            <a:r>
              <a:rPr lang="en-US" b="0" i="0" dirty="0" err="1">
                <a:solidFill>
                  <a:schemeClr val="dk1"/>
                </a:solidFill>
                <a:latin typeface="Calibri"/>
                <a:ea typeface="Calibri"/>
                <a:cs typeface="Calibri"/>
                <a:sym typeface="Calibri"/>
              </a:rPr>
              <a:t>usuario</a:t>
            </a:r>
            <a:r>
              <a:rPr lang="en-US" b="0" i="0" dirty="0">
                <a:solidFill>
                  <a:schemeClr val="dk1"/>
                </a:solidFill>
                <a:latin typeface="Calibri"/>
                <a:ea typeface="Calibri"/>
                <a:cs typeface="Calibri"/>
                <a:sym typeface="Calibri"/>
              </a:rPr>
              <a:t> </a:t>
            </a:r>
            <a:r>
              <a:rPr lang="en-US" b="0" i="0" dirty="0" err="1">
                <a:solidFill>
                  <a:schemeClr val="dk1"/>
                </a:solidFill>
                <a:latin typeface="Calibri"/>
                <a:ea typeface="Calibri"/>
                <a:cs typeface="Calibri"/>
                <a:sym typeface="Calibri"/>
              </a:rPr>
              <a:t>administrador</a:t>
            </a:r>
            <a:r>
              <a:rPr lang="en-US" b="0" i="0" dirty="0">
                <a:solidFill>
                  <a:schemeClr val="dk1"/>
                </a:solidFill>
                <a:latin typeface="Calibri"/>
                <a:ea typeface="Calibri"/>
                <a:cs typeface="Calibri"/>
                <a:sym typeface="Calibri"/>
              </a:rPr>
              <a:t> </a:t>
            </a:r>
            <a:r>
              <a:rPr lang="en-US" b="0" i="0" dirty="0" err="1">
                <a:solidFill>
                  <a:schemeClr val="dk1"/>
                </a:solidFill>
                <a:latin typeface="Calibri"/>
                <a:ea typeface="Calibri"/>
                <a:cs typeface="Calibri"/>
                <a:sym typeface="Calibri"/>
              </a:rPr>
              <a:t>centralizada</a:t>
            </a:r>
            <a:r>
              <a:rPr lang="en-US" b="0" i="0" dirty="0">
                <a:solidFill>
                  <a:schemeClr val="dk1"/>
                </a:solidFill>
                <a:latin typeface="Calibri"/>
                <a:ea typeface="Calibri"/>
                <a:cs typeface="Calibri"/>
                <a:sym typeface="Calibri"/>
              </a:rPr>
              <a:t> compatible con HTML5</a:t>
            </a:r>
          </a:p>
          <a:p>
            <a:pPr marL="171450" marR="0" lvl="0" indent="-171450" algn="l" rtl="0">
              <a:lnSpc>
                <a:spcPct val="150000"/>
              </a:lnSpc>
              <a:spcBef>
                <a:spcPts val="0"/>
              </a:spcBef>
              <a:spcAft>
                <a:spcPts val="0"/>
              </a:spcAft>
              <a:buClr>
                <a:schemeClr val="dk1"/>
              </a:buClr>
              <a:buSzPts val="1600"/>
              <a:buFont typeface="Arial"/>
              <a:buChar char="•"/>
            </a:pPr>
            <a:r>
              <a:rPr lang="en-US" b="0" i="0" dirty="0" err="1">
                <a:solidFill>
                  <a:schemeClr val="dk1"/>
                </a:solidFill>
                <a:latin typeface="Calibri"/>
                <a:ea typeface="Calibri"/>
                <a:cs typeface="Calibri"/>
                <a:sym typeface="Calibri"/>
              </a:rPr>
              <a:t>Módulo</a:t>
            </a:r>
            <a:r>
              <a:rPr lang="en-US" b="0" i="0" dirty="0">
                <a:solidFill>
                  <a:schemeClr val="dk1"/>
                </a:solidFill>
                <a:latin typeface="Calibri"/>
                <a:ea typeface="Calibri"/>
                <a:cs typeface="Calibri"/>
                <a:sym typeface="Calibri"/>
              </a:rPr>
              <a:t> de </a:t>
            </a:r>
            <a:r>
              <a:rPr lang="en-US" b="0" i="0" dirty="0" err="1">
                <a:solidFill>
                  <a:schemeClr val="dk1"/>
                </a:solidFill>
                <a:latin typeface="Calibri"/>
                <a:ea typeface="Calibri"/>
                <a:cs typeface="Calibri"/>
                <a:sym typeface="Calibri"/>
              </a:rPr>
              <a:t>firma</a:t>
            </a:r>
            <a:r>
              <a:rPr lang="en-US" b="0" i="0" dirty="0">
                <a:solidFill>
                  <a:schemeClr val="dk1"/>
                </a:solidFill>
                <a:latin typeface="Calibri"/>
                <a:ea typeface="Calibri"/>
                <a:cs typeface="Calibri"/>
                <a:sym typeface="Calibri"/>
              </a:rPr>
              <a:t> digital (se </a:t>
            </a:r>
            <a:r>
              <a:rPr lang="en-US" b="0" i="0" dirty="0" err="1">
                <a:solidFill>
                  <a:schemeClr val="dk1"/>
                </a:solidFill>
                <a:latin typeface="Calibri"/>
                <a:ea typeface="Calibri"/>
                <a:cs typeface="Calibri"/>
                <a:sym typeface="Calibri"/>
              </a:rPr>
              <a:t>pueden</a:t>
            </a:r>
            <a:r>
              <a:rPr lang="en-US" b="0" i="0" dirty="0">
                <a:solidFill>
                  <a:schemeClr val="dk1"/>
                </a:solidFill>
                <a:latin typeface="Calibri"/>
                <a:ea typeface="Calibri"/>
                <a:cs typeface="Calibri"/>
                <a:sym typeface="Calibri"/>
              </a:rPr>
              <a:t> </a:t>
            </a:r>
            <a:r>
              <a:rPr lang="en-US" b="0" i="0" dirty="0" err="1">
                <a:solidFill>
                  <a:schemeClr val="dk1"/>
                </a:solidFill>
                <a:latin typeface="Calibri"/>
                <a:ea typeface="Calibri"/>
                <a:cs typeface="Calibri"/>
                <a:sym typeface="Calibri"/>
              </a:rPr>
              <a:t>aplicar</a:t>
            </a:r>
            <a:r>
              <a:rPr lang="en-US" b="0" i="0" dirty="0">
                <a:solidFill>
                  <a:schemeClr val="dk1"/>
                </a:solidFill>
                <a:latin typeface="Calibri"/>
                <a:ea typeface="Calibri"/>
                <a:cs typeface="Calibri"/>
                <a:sym typeface="Calibri"/>
              </a:rPr>
              <a:t> </a:t>
            </a:r>
            <a:r>
              <a:rPr lang="en-US" b="0" i="0" dirty="0" err="1">
                <a:solidFill>
                  <a:schemeClr val="dk1"/>
                </a:solidFill>
                <a:latin typeface="Calibri"/>
                <a:ea typeface="Calibri"/>
                <a:cs typeface="Calibri"/>
                <a:sym typeface="Calibri"/>
              </a:rPr>
              <a:t>firmas</a:t>
            </a:r>
            <a:r>
              <a:rPr lang="en-US" b="0" i="0" dirty="0">
                <a:solidFill>
                  <a:schemeClr val="dk1"/>
                </a:solidFill>
                <a:latin typeface="Calibri"/>
                <a:ea typeface="Calibri"/>
                <a:cs typeface="Calibri"/>
                <a:sym typeface="Calibri"/>
              </a:rPr>
              <a:t> </a:t>
            </a:r>
            <a:r>
              <a:rPr lang="en-US" b="0" i="0" dirty="0" err="1">
                <a:solidFill>
                  <a:schemeClr val="dk1"/>
                </a:solidFill>
                <a:latin typeface="Calibri"/>
                <a:ea typeface="Calibri"/>
                <a:cs typeface="Calibri"/>
                <a:sym typeface="Calibri"/>
              </a:rPr>
              <a:t>digitales</a:t>
            </a:r>
            <a:r>
              <a:rPr lang="en-US" b="0" i="0" dirty="0">
                <a:solidFill>
                  <a:schemeClr val="dk1"/>
                </a:solidFill>
                <a:latin typeface="Calibri"/>
                <a:ea typeface="Calibri"/>
                <a:cs typeface="Calibri"/>
                <a:sym typeface="Calibri"/>
              </a:rPr>
              <a:t> a </a:t>
            </a:r>
            <a:r>
              <a:rPr lang="en-US" b="0" i="0" dirty="0" err="1">
                <a:solidFill>
                  <a:schemeClr val="dk1"/>
                </a:solidFill>
                <a:latin typeface="Calibri"/>
                <a:ea typeface="Calibri"/>
                <a:cs typeface="Calibri"/>
                <a:sym typeface="Calibri"/>
              </a:rPr>
              <a:t>documentos</a:t>
            </a:r>
            <a:r>
              <a:rPr lang="en-US" b="0" i="0" dirty="0">
                <a:solidFill>
                  <a:schemeClr val="dk1"/>
                </a:solidFill>
                <a:latin typeface="Calibri"/>
                <a:ea typeface="Calibri"/>
                <a:cs typeface="Calibri"/>
                <a:sym typeface="Calibri"/>
              </a:rPr>
              <a:t> PDF </a:t>
            </a:r>
            <a:r>
              <a:rPr lang="en-US" b="0" i="0" dirty="0" err="1">
                <a:solidFill>
                  <a:schemeClr val="dk1"/>
                </a:solidFill>
                <a:latin typeface="Calibri"/>
                <a:ea typeface="Calibri"/>
                <a:cs typeface="Calibri"/>
                <a:sym typeface="Calibri"/>
              </a:rPr>
              <a:t>durante</a:t>
            </a:r>
            <a:r>
              <a:rPr lang="en-US" b="0" i="0" dirty="0">
                <a:solidFill>
                  <a:schemeClr val="dk1"/>
                </a:solidFill>
                <a:latin typeface="Calibri"/>
                <a:ea typeface="Calibri"/>
                <a:cs typeface="Calibri"/>
                <a:sym typeface="Calibri"/>
              </a:rPr>
              <a:t> el </a:t>
            </a:r>
            <a:r>
              <a:rPr lang="en-US" b="0" i="0" dirty="0" err="1">
                <a:solidFill>
                  <a:schemeClr val="dk1"/>
                </a:solidFill>
                <a:latin typeface="Calibri"/>
                <a:ea typeface="Calibri"/>
                <a:cs typeface="Calibri"/>
                <a:sym typeface="Calibri"/>
              </a:rPr>
              <a:t>procesamiento</a:t>
            </a:r>
            <a:r>
              <a:rPr lang="en-US" b="0" i="0" dirty="0">
                <a:solidFill>
                  <a:schemeClr val="dk1"/>
                </a:solidFill>
                <a:latin typeface="Calibri"/>
                <a:ea typeface="Calibri"/>
                <a:cs typeface="Calibri"/>
                <a:sym typeface="Calibri"/>
              </a:rPr>
              <a:t>)</a:t>
            </a:r>
          </a:p>
          <a:p>
            <a:pPr marL="171450" marR="0" lvl="0" indent="-171450" algn="l" rtl="0">
              <a:lnSpc>
                <a:spcPct val="150000"/>
              </a:lnSpc>
              <a:spcBef>
                <a:spcPts val="0"/>
              </a:spcBef>
              <a:spcAft>
                <a:spcPts val="0"/>
              </a:spcAft>
              <a:buClr>
                <a:schemeClr val="dk1"/>
              </a:buClr>
              <a:buSzPts val="1600"/>
              <a:buFont typeface="Arial"/>
              <a:buChar char="•"/>
            </a:pPr>
            <a:r>
              <a:rPr lang="en-US" b="0" i="0" dirty="0" err="1">
                <a:solidFill>
                  <a:schemeClr val="dk1"/>
                </a:solidFill>
                <a:latin typeface="Calibri"/>
                <a:ea typeface="Calibri"/>
                <a:cs typeface="Calibri"/>
                <a:sym typeface="Calibri"/>
              </a:rPr>
              <a:t>Almacenamiento</a:t>
            </a:r>
            <a:r>
              <a:rPr lang="en-US" b="0" i="0" dirty="0">
                <a:solidFill>
                  <a:schemeClr val="dk1"/>
                </a:solidFill>
                <a:latin typeface="Calibri"/>
                <a:ea typeface="Calibri"/>
                <a:cs typeface="Calibri"/>
                <a:sym typeface="Calibri"/>
              </a:rPr>
              <a:t> </a:t>
            </a:r>
            <a:r>
              <a:rPr lang="en-US" b="0" i="0" dirty="0" err="1">
                <a:solidFill>
                  <a:schemeClr val="dk1"/>
                </a:solidFill>
                <a:latin typeface="Calibri"/>
                <a:ea typeface="Calibri"/>
                <a:cs typeface="Calibri"/>
                <a:sym typeface="Calibri"/>
              </a:rPr>
              <a:t>encriptado</a:t>
            </a:r>
            <a:r>
              <a:rPr lang="en-US" b="0" i="0" dirty="0">
                <a:solidFill>
                  <a:schemeClr val="dk1"/>
                </a:solidFill>
                <a:latin typeface="Calibri"/>
                <a:ea typeface="Calibri"/>
                <a:cs typeface="Calibri"/>
                <a:sym typeface="Calibri"/>
              </a:rPr>
              <a:t> de </a:t>
            </a:r>
            <a:r>
              <a:rPr lang="en-US" b="0" i="0" dirty="0" err="1">
                <a:solidFill>
                  <a:schemeClr val="dk1"/>
                </a:solidFill>
                <a:latin typeface="Calibri"/>
                <a:ea typeface="Calibri"/>
                <a:cs typeface="Calibri"/>
                <a:sym typeface="Calibri"/>
              </a:rPr>
              <a:t>grado</a:t>
            </a:r>
            <a:r>
              <a:rPr lang="en-US" b="0" i="0" dirty="0">
                <a:solidFill>
                  <a:schemeClr val="dk1"/>
                </a:solidFill>
                <a:latin typeface="Calibri"/>
                <a:ea typeface="Calibri"/>
                <a:cs typeface="Calibri"/>
                <a:sym typeface="Calibri"/>
              </a:rPr>
              <a:t> </a:t>
            </a:r>
            <a:r>
              <a:rPr lang="en-US" b="0" i="0" dirty="0" err="1">
                <a:solidFill>
                  <a:schemeClr val="dk1"/>
                </a:solidFill>
                <a:latin typeface="Calibri"/>
                <a:ea typeface="Calibri"/>
                <a:cs typeface="Calibri"/>
                <a:sym typeface="Calibri"/>
              </a:rPr>
              <a:t>militar</a:t>
            </a:r>
            <a:endParaRPr lang="en-US" b="0" i="0" dirty="0">
              <a:solidFill>
                <a:schemeClr val="dk1"/>
              </a:solidFill>
              <a:latin typeface="Calibri"/>
              <a:ea typeface="Calibri"/>
              <a:cs typeface="Calibri"/>
              <a:sym typeface="Calibri"/>
            </a:endParaRPr>
          </a:p>
          <a:p>
            <a:pPr marL="171450" marR="0" lvl="0" indent="-171450" algn="l" rtl="0">
              <a:lnSpc>
                <a:spcPct val="150000"/>
              </a:lnSpc>
              <a:spcBef>
                <a:spcPts val="0"/>
              </a:spcBef>
              <a:spcAft>
                <a:spcPts val="0"/>
              </a:spcAft>
              <a:buClr>
                <a:schemeClr val="dk1"/>
              </a:buClr>
              <a:buSzPts val="1600"/>
              <a:buFont typeface="Arial"/>
              <a:buChar char="•"/>
            </a:pPr>
            <a:r>
              <a:rPr lang="en-US" b="0" i="0" dirty="0">
                <a:solidFill>
                  <a:schemeClr val="dk1"/>
                </a:solidFill>
                <a:latin typeface="Calibri"/>
                <a:ea typeface="Calibri"/>
                <a:cs typeface="Calibri"/>
                <a:sym typeface="Calibri"/>
              </a:rPr>
              <a:t>Clustering y </a:t>
            </a:r>
            <a:r>
              <a:rPr lang="en-US" b="0" i="0" dirty="0" err="1">
                <a:solidFill>
                  <a:schemeClr val="dk1"/>
                </a:solidFill>
                <a:latin typeface="Calibri"/>
                <a:ea typeface="Calibri"/>
                <a:cs typeface="Calibri"/>
                <a:sym typeface="Calibri"/>
              </a:rPr>
              <a:t>equilibrio</a:t>
            </a:r>
            <a:r>
              <a:rPr lang="en-US" b="0" i="0" dirty="0">
                <a:solidFill>
                  <a:schemeClr val="dk1"/>
                </a:solidFill>
                <a:latin typeface="Calibri"/>
                <a:ea typeface="Calibri"/>
                <a:cs typeface="Calibri"/>
                <a:sym typeface="Calibri"/>
              </a:rPr>
              <a:t> de carga</a:t>
            </a:r>
          </a:p>
          <a:p>
            <a:pPr marL="171450" marR="0" lvl="0" indent="-171450" algn="l" rtl="0">
              <a:lnSpc>
                <a:spcPct val="150000"/>
              </a:lnSpc>
              <a:spcBef>
                <a:spcPts val="0"/>
              </a:spcBef>
              <a:spcAft>
                <a:spcPts val="0"/>
              </a:spcAft>
              <a:buClr>
                <a:schemeClr val="dk1"/>
              </a:buClr>
              <a:buSzPts val="1600"/>
              <a:buFont typeface="Arial"/>
              <a:buChar char="•"/>
            </a:pPr>
            <a:r>
              <a:rPr lang="en-US" b="0" i="0" dirty="0" err="1">
                <a:solidFill>
                  <a:schemeClr val="dk1"/>
                </a:solidFill>
                <a:latin typeface="Calibri"/>
                <a:ea typeface="Calibri"/>
                <a:cs typeface="Calibri"/>
                <a:sym typeface="Calibri"/>
              </a:rPr>
              <a:t>Servicios</a:t>
            </a:r>
            <a:r>
              <a:rPr lang="en-US" b="0" i="0" dirty="0">
                <a:solidFill>
                  <a:schemeClr val="dk1"/>
                </a:solidFill>
                <a:latin typeface="Calibri"/>
                <a:ea typeface="Calibri"/>
                <a:cs typeface="Calibri"/>
                <a:sym typeface="Calibri"/>
              </a:rPr>
              <a:t> de </a:t>
            </a:r>
            <a:r>
              <a:rPr lang="en-US" b="0" i="0" dirty="0" err="1">
                <a:solidFill>
                  <a:schemeClr val="dk1"/>
                </a:solidFill>
                <a:latin typeface="Calibri"/>
                <a:ea typeface="Calibri"/>
                <a:cs typeface="Calibri"/>
                <a:sym typeface="Calibri"/>
              </a:rPr>
              <a:t>autenticación</a:t>
            </a:r>
            <a:r>
              <a:rPr lang="en-US" b="0" i="0" dirty="0">
                <a:solidFill>
                  <a:schemeClr val="dk1"/>
                </a:solidFill>
                <a:latin typeface="Calibri"/>
                <a:ea typeface="Calibri"/>
                <a:cs typeface="Calibri"/>
                <a:sym typeface="Calibri"/>
              </a:rPr>
              <a:t> (MFD Single Sign On, Windows, </a:t>
            </a:r>
            <a:r>
              <a:rPr lang="en-US" b="0" i="0" dirty="0" err="1">
                <a:solidFill>
                  <a:schemeClr val="dk1"/>
                </a:solidFill>
                <a:latin typeface="Calibri"/>
                <a:ea typeface="Calibri"/>
                <a:cs typeface="Calibri"/>
                <a:sym typeface="Calibri"/>
              </a:rPr>
              <a:t>ActiveDirectory</a:t>
            </a:r>
            <a:r>
              <a:rPr lang="en-US" b="0" i="0" dirty="0">
                <a:solidFill>
                  <a:schemeClr val="dk1"/>
                </a:solidFill>
                <a:latin typeface="Calibri"/>
                <a:ea typeface="Calibri"/>
                <a:cs typeface="Calibri"/>
                <a:sym typeface="Calibri"/>
              </a:rPr>
              <a:t>, LDAP, Azure, G Suite, OAuth)</a:t>
            </a:r>
            <a:endParaRPr sz="1200" dirty="0"/>
          </a:p>
        </p:txBody>
      </p:sp>
      <p:sp>
        <p:nvSpPr>
          <p:cNvPr id="150" name="Google Shape;150;p21"/>
          <p:cNvSpPr txBox="1">
            <a:spLocks noGrp="1"/>
          </p:cNvSpPr>
          <p:nvPr>
            <p:ph type="title"/>
          </p:nvPr>
        </p:nvSpPr>
        <p:spPr>
          <a:xfrm>
            <a:off x="838200" y="1150760"/>
            <a:ext cx="4499758" cy="558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982B1"/>
              </a:buClr>
              <a:buSzPts val="2400"/>
              <a:buFont typeface="Barlow Medium"/>
              <a:buNone/>
            </a:pPr>
            <a:r>
              <a:rPr lang="en-US" dirty="0">
                <a:solidFill>
                  <a:srgbClr val="0982B1"/>
                </a:solidFill>
                <a:latin typeface="Barlow Medium"/>
                <a:ea typeface="Barlow Medium"/>
                <a:cs typeface="Barlow Medium"/>
                <a:sym typeface="Barlow Medium"/>
              </a:rPr>
              <a:t>MÓDULOS DE PROCESAMIENTO</a:t>
            </a:r>
            <a:endParaRPr dirty="0"/>
          </a:p>
        </p:txBody>
      </p:sp>
      <p:sp>
        <p:nvSpPr>
          <p:cNvPr id="151" name="Google Shape;151;p21"/>
          <p:cNvSpPr txBox="1"/>
          <p:nvPr/>
        </p:nvSpPr>
        <p:spPr>
          <a:xfrm>
            <a:off x="6052456" y="1172531"/>
            <a:ext cx="5225143" cy="5588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982B1"/>
              </a:buClr>
              <a:buSzPts val="2400"/>
              <a:buFont typeface="Barlow Medium"/>
              <a:buNone/>
            </a:pPr>
            <a:r>
              <a:rPr lang="en-US" sz="2400" b="0" i="0" dirty="0">
                <a:solidFill>
                  <a:srgbClr val="0982B1"/>
                </a:solidFill>
                <a:latin typeface="Barlow Medium"/>
                <a:ea typeface="Barlow Medium"/>
                <a:cs typeface="Barlow Medium"/>
                <a:sym typeface="Barlow Medium"/>
              </a:rPr>
              <a:t>CARACTERÍSTICAS EMPRESARIALES</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2"/>
          <p:cNvSpPr txBox="1">
            <a:spLocks noGrp="1"/>
          </p:cNvSpPr>
          <p:nvPr>
            <p:ph type="body" idx="1"/>
          </p:nvPr>
        </p:nvSpPr>
        <p:spPr>
          <a:xfrm>
            <a:off x="1039996" y="2057400"/>
            <a:ext cx="9869741" cy="3978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100"/>
              <a:buFont typeface="Arial"/>
              <a:buNone/>
            </a:pPr>
            <a:r>
              <a:rPr lang="en-US" sz="1600" dirty="0">
                <a:solidFill>
                  <a:srgbClr val="222222"/>
                </a:solidFill>
                <a:highlight>
                  <a:srgbClr val="FFFFFF"/>
                </a:highlight>
              </a:rPr>
              <a:t>"Store </a:t>
            </a:r>
            <a:r>
              <a:rPr lang="en-US" sz="1600" dirty="0" err="1">
                <a:solidFill>
                  <a:srgbClr val="222222"/>
                </a:solidFill>
                <a:highlight>
                  <a:srgbClr val="FFFFFF"/>
                </a:highlight>
              </a:rPr>
              <a:t>viene</a:t>
            </a:r>
            <a:r>
              <a:rPr lang="en-US" sz="1600" dirty="0">
                <a:solidFill>
                  <a:srgbClr val="222222"/>
                </a:solidFill>
                <a:highlight>
                  <a:srgbClr val="FFFFFF"/>
                </a:highlight>
              </a:rPr>
              <a:t> </a:t>
            </a:r>
            <a:r>
              <a:rPr lang="en-US" sz="1600" dirty="0" err="1">
                <a:solidFill>
                  <a:srgbClr val="222222"/>
                </a:solidFill>
                <a:highlight>
                  <a:srgbClr val="FFFFFF"/>
                </a:highlight>
              </a:rPr>
              <a:t>equipado</a:t>
            </a:r>
            <a:r>
              <a:rPr lang="en-US" sz="1600" dirty="0">
                <a:solidFill>
                  <a:srgbClr val="222222"/>
                </a:solidFill>
                <a:highlight>
                  <a:srgbClr val="FFFFFF"/>
                </a:highlight>
              </a:rPr>
              <a:t> '</a:t>
            </a:r>
            <a:r>
              <a:rPr lang="en-US" sz="1600" dirty="0" err="1">
                <a:solidFill>
                  <a:srgbClr val="222222"/>
                </a:solidFill>
                <a:highlight>
                  <a:srgbClr val="FFFFFF"/>
                </a:highlight>
              </a:rPr>
              <a:t>listo</a:t>
            </a:r>
            <a:r>
              <a:rPr lang="en-US" sz="1600" dirty="0">
                <a:solidFill>
                  <a:srgbClr val="222222"/>
                </a:solidFill>
                <a:highlight>
                  <a:srgbClr val="FFFFFF"/>
                </a:highlight>
              </a:rPr>
              <a:t> para usar' para </a:t>
            </a:r>
            <a:r>
              <a:rPr lang="en-US" sz="1600" dirty="0" err="1">
                <a:solidFill>
                  <a:srgbClr val="222222"/>
                </a:solidFill>
                <a:highlight>
                  <a:srgbClr val="FFFFFF"/>
                </a:highlight>
              </a:rPr>
              <a:t>integrar</a:t>
            </a:r>
            <a:r>
              <a:rPr lang="en-US" sz="1600" dirty="0">
                <a:solidFill>
                  <a:srgbClr val="222222"/>
                </a:solidFill>
                <a:highlight>
                  <a:srgbClr val="FFFFFF"/>
                </a:highlight>
              </a:rPr>
              <a:t> sus </a:t>
            </a:r>
            <a:r>
              <a:rPr lang="en-US" sz="1600" dirty="0" err="1">
                <a:solidFill>
                  <a:srgbClr val="222222"/>
                </a:solidFill>
                <a:highlight>
                  <a:srgbClr val="FFFFFF"/>
                </a:highlight>
              </a:rPr>
              <a:t>aplicaciones</a:t>
            </a:r>
            <a:r>
              <a:rPr lang="en-US" sz="1600" dirty="0">
                <a:solidFill>
                  <a:srgbClr val="222222"/>
                </a:solidFill>
                <a:highlight>
                  <a:srgbClr val="FFFFFF"/>
                </a:highlight>
              </a:rPr>
              <a:t> de </a:t>
            </a:r>
            <a:r>
              <a:rPr lang="en-US" sz="1600" dirty="0" err="1">
                <a:solidFill>
                  <a:srgbClr val="222222"/>
                </a:solidFill>
                <a:highlight>
                  <a:srgbClr val="FFFFFF"/>
                </a:highlight>
              </a:rPr>
              <a:t>escaneo</a:t>
            </a:r>
            <a:r>
              <a:rPr lang="en-US" sz="1600" dirty="0">
                <a:solidFill>
                  <a:srgbClr val="222222"/>
                </a:solidFill>
                <a:highlight>
                  <a:srgbClr val="FFFFFF"/>
                </a:highlight>
              </a:rPr>
              <a:t> </a:t>
            </a:r>
            <a:r>
              <a:rPr lang="en-US" sz="1600" dirty="0" err="1">
                <a:solidFill>
                  <a:srgbClr val="222222"/>
                </a:solidFill>
                <a:highlight>
                  <a:srgbClr val="FFFFFF"/>
                </a:highlight>
              </a:rPr>
              <a:t>existentes</a:t>
            </a:r>
            <a:r>
              <a:rPr lang="en-US" sz="1600" dirty="0">
                <a:solidFill>
                  <a:srgbClr val="222222"/>
                </a:solidFill>
                <a:highlight>
                  <a:srgbClr val="FFFFFF"/>
                </a:highlight>
              </a:rPr>
              <a:t> con las </a:t>
            </a:r>
            <a:r>
              <a:rPr lang="en-US" sz="1600" dirty="0" err="1">
                <a:solidFill>
                  <a:srgbClr val="222222"/>
                </a:solidFill>
                <a:highlight>
                  <a:srgbClr val="FFFFFF"/>
                </a:highlight>
              </a:rPr>
              <a:t>infinitas</a:t>
            </a:r>
            <a:r>
              <a:rPr lang="en-US" sz="1600" dirty="0">
                <a:solidFill>
                  <a:srgbClr val="222222"/>
                </a:solidFill>
                <a:highlight>
                  <a:srgbClr val="FFFFFF"/>
                </a:highlight>
              </a:rPr>
              <a:t> </a:t>
            </a:r>
            <a:r>
              <a:rPr lang="en-US" sz="1600" dirty="0" err="1">
                <a:solidFill>
                  <a:srgbClr val="222222"/>
                </a:solidFill>
                <a:highlight>
                  <a:srgbClr val="FFFFFF"/>
                </a:highlight>
              </a:rPr>
              <a:t>posibilidades</a:t>
            </a:r>
            <a:r>
              <a:rPr lang="en-US" sz="1600" dirty="0">
                <a:solidFill>
                  <a:srgbClr val="222222"/>
                </a:solidFill>
                <a:highlight>
                  <a:srgbClr val="FFFFFF"/>
                </a:highlight>
              </a:rPr>
              <a:t> de </a:t>
            </a:r>
            <a:r>
              <a:rPr lang="en-US" sz="1600" dirty="0" err="1">
                <a:solidFill>
                  <a:srgbClr val="222222"/>
                </a:solidFill>
                <a:highlight>
                  <a:srgbClr val="FFFFFF"/>
                </a:highlight>
              </a:rPr>
              <a:t>los</a:t>
            </a:r>
            <a:r>
              <a:rPr lang="en-US" sz="1600" dirty="0">
                <a:solidFill>
                  <a:srgbClr val="222222"/>
                </a:solidFill>
                <a:highlight>
                  <a:srgbClr val="FFFFFF"/>
                </a:highlight>
              </a:rPr>
              <a:t> </a:t>
            </a:r>
            <a:r>
              <a:rPr lang="en-US" sz="1600" dirty="0" err="1">
                <a:solidFill>
                  <a:srgbClr val="222222"/>
                </a:solidFill>
                <a:highlight>
                  <a:srgbClr val="FFFFFF"/>
                </a:highlight>
              </a:rPr>
              <a:t>conectores</a:t>
            </a:r>
            <a:r>
              <a:rPr lang="en-US" sz="1600" dirty="0">
                <a:solidFill>
                  <a:srgbClr val="222222"/>
                </a:solidFill>
                <a:highlight>
                  <a:srgbClr val="FFFFFF"/>
                </a:highlight>
              </a:rPr>
              <a:t> </a:t>
            </a:r>
            <a:r>
              <a:rPr lang="en-US" sz="1600" dirty="0" err="1">
                <a:solidFill>
                  <a:srgbClr val="222222"/>
                </a:solidFill>
                <a:highlight>
                  <a:srgbClr val="FFFFFF"/>
                </a:highlight>
              </a:rPr>
              <a:t>incluidos</a:t>
            </a:r>
            <a:r>
              <a:rPr lang="en-US" sz="1600" dirty="0">
                <a:solidFill>
                  <a:srgbClr val="222222"/>
                </a:solidFill>
                <a:highlight>
                  <a:srgbClr val="FFFFFF"/>
                </a:highlight>
              </a:rPr>
              <a:t>. Con la </a:t>
            </a:r>
            <a:r>
              <a:rPr lang="en-US" sz="1600" dirty="0" err="1">
                <a:solidFill>
                  <a:srgbClr val="222222"/>
                </a:solidFill>
                <a:highlight>
                  <a:srgbClr val="FFFFFF"/>
                </a:highlight>
              </a:rPr>
              <a:t>flexibilidad</a:t>
            </a:r>
            <a:r>
              <a:rPr lang="en-US" sz="1600" dirty="0">
                <a:solidFill>
                  <a:srgbClr val="222222"/>
                </a:solidFill>
                <a:highlight>
                  <a:srgbClr val="FFFFFF"/>
                </a:highlight>
              </a:rPr>
              <a:t> de la </a:t>
            </a:r>
            <a:r>
              <a:rPr lang="en-US" sz="1600" dirty="0" err="1">
                <a:solidFill>
                  <a:srgbClr val="222222"/>
                </a:solidFill>
                <a:highlight>
                  <a:srgbClr val="FFFFFF"/>
                </a:highlight>
              </a:rPr>
              <a:t>plataforma</a:t>
            </a:r>
            <a:r>
              <a:rPr lang="en-US" sz="1600" dirty="0">
                <a:solidFill>
                  <a:srgbClr val="222222"/>
                </a:solidFill>
                <a:highlight>
                  <a:srgbClr val="FFFFFF"/>
                </a:highlight>
              </a:rPr>
              <a:t>, </a:t>
            </a:r>
            <a:r>
              <a:rPr lang="en-US" sz="1600" dirty="0" err="1">
                <a:solidFill>
                  <a:srgbClr val="222222"/>
                </a:solidFill>
                <a:highlight>
                  <a:srgbClr val="FFFFFF"/>
                </a:highlight>
              </a:rPr>
              <a:t>Scanshare</a:t>
            </a:r>
            <a:r>
              <a:rPr lang="en-US" sz="1600" dirty="0">
                <a:solidFill>
                  <a:srgbClr val="222222"/>
                </a:solidFill>
                <a:highlight>
                  <a:srgbClr val="FFFFFF"/>
                </a:highlight>
              </a:rPr>
              <a:t> </a:t>
            </a:r>
            <a:r>
              <a:rPr lang="en-US" sz="1600" dirty="0" err="1">
                <a:solidFill>
                  <a:srgbClr val="222222"/>
                </a:solidFill>
                <a:highlight>
                  <a:srgbClr val="FFFFFF"/>
                </a:highlight>
              </a:rPr>
              <a:t>puede</a:t>
            </a:r>
            <a:r>
              <a:rPr lang="en-US" sz="1600" dirty="0">
                <a:solidFill>
                  <a:srgbClr val="222222"/>
                </a:solidFill>
                <a:highlight>
                  <a:srgbClr val="FFFFFF"/>
                </a:highlight>
              </a:rPr>
              <a:t> </a:t>
            </a:r>
            <a:r>
              <a:rPr lang="en-US" sz="1600" dirty="0" err="1">
                <a:solidFill>
                  <a:srgbClr val="222222"/>
                </a:solidFill>
                <a:highlight>
                  <a:srgbClr val="FFFFFF"/>
                </a:highlight>
              </a:rPr>
              <a:t>optimizar</a:t>
            </a:r>
            <a:r>
              <a:rPr lang="en-US" sz="1600" dirty="0">
                <a:solidFill>
                  <a:srgbClr val="222222"/>
                </a:solidFill>
                <a:highlight>
                  <a:srgbClr val="FFFFFF"/>
                </a:highlight>
              </a:rPr>
              <a:t> </a:t>
            </a:r>
            <a:r>
              <a:rPr lang="en-US" sz="1600" dirty="0" err="1">
                <a:solidFill>
                  <a:srgbClr val="222222"/>
                </a:solidFill>
                <a:highlight>
                  <a:srgbClr val="FFFFFF"/>
                </a:highlight>
              </a:rPr>
              <a:t>los</a:t>
            </a:r>
            <a:r>
              <a:rPr lang="en-US" sz="1600" dirty="0">
                <a:solidFill>
                  <a:srgbClr val="222222"/>
                </a:solidFill>
                <a:highlight>
                  <a:srgbClr val="FFFFFF"/>
                </a:highlight>
              </a:rPr>
              <a:t> </a:t>
            </a:r>
            <a:r>
              <a:rPr lang="en-US" sz="1600" dirty="0" err="1">
                <a:solidFill>
                  <a:srgbClr val="222222"/>
                </a:solidFill>
                <a:highlight>
                  <a:srgbClr val="FFFFFF"/>
                </a:highlight>
              </a:rPr>
              <a:t>procesos</a:t>
            </a:r>
            <a:r>
              <a:rPr lang="en-US" sz="1600" dirty="0">
                <a:solidFill>
                  <a:srgbClr val="222222"/>
                </a:solidFill>
                <a:highlight>
                  <a:srgbClr val="FFFFFF"/>
                </a:highlight>
              </a:rPr>
              <a:t> </a:t>
            </a:r>
            <a:r>
              <a:rPr lang="en-US" sz="1600" dirty="0" err="1">
                <a:solidFill>
                  <a:srgbClr val="222222"/>
                </a:solidFill>
                <a:highlight>
                  <a:srgbClr val="FFFFFF"/>
                </a:highlight>
              </a:rPr>
              <a:t>existentes</a:t>
            </a:r>
            <a:r>
              <a:rPr lang="en-US" sz="1600" dirty="0">
                <a:solidFill>
                  <a:srgbClr val="222222"/>
                </a:solidFill>
                <a:highlight>
                  <a:srgbClr val="FFFFFF"/>
                </a:highlight>
              </a:rPr>
              <a:t> </a:t>
            </a:r>
            <a:r>
              <a:rPr lang="en-US" sz="1600" dirty="0" err="1">
                <a:solidFill>
                  <a:srgbClr val="222222"/>
                </a:solidFill>
                <a:highlight>
                  <a:srgbClr val="FFFFFF"/>
                </a:highlight>
              </a:rPr>
              <a:t>llenando</a:t>
            </a:r>
            <a:r>
              <a:rPr lang="en-US" sz="1600" dirty="0">
                <a:solidFill>
                  <a:srgbClr val="222222"/>
                </a:solidFill>
                <a:highlight>
                  <a:srgbClr val="FFFFFF"/>
                </a:highlight>
              </a:rPr>
              <a:t> el </a:t>
            </a:r>
            <a:r>
              <a:rPr lang="en-US" sz="1600" dirty="0" err="1">
                <a:solidFill>
                  <a:srgbClr val="222222"/>
                </a:solidFill>
                <a:highlight>
                  <a:srgbClr val="FFFFFF"/>
                </a:highlight>
              </a:rPr>
              <a:t>vacío</a:t>
            </a:r>
            <a:r>
              <a:rPr lang="en-US" sz="1600" dirty="0">
                <a:solidFill>
                  <a:srgbClr val="222222"/>
                </a:solidFill>
                <a:highlight>
                  <a:srgbClr val="FFFFFF"/>
                </a:highlight>
              </a:rPr>
              <a:t> con </a:t>
            </a:r>
            <a:r>
              <a:rPr lang="en-US" sz="1600" dirty="0" err="1">
                <a:solidFill>
                  <a:srgbClr val="222222"/>
                </a:solidFill>
                <a:highlight>
                  <a:srgbClr val="FFFFFF"/>
                </a:highlight>
              </a:rPr>
              <a:t>los</a:t>
            </a:r>
            <a:r>
              <a:rPr lang="en-US" sz="1600" dirty="0">
                <a:solidFill>
                  <a:srgbClr val="222222"/>
                </a:solidFill>
                <a:highlight>
                  <a:srgbClr val="FFFFFF"/>
                </a:highlight>
              </a:rPr>
              <a:t> </a:t>
            </a:r>
            <a:r>
              <a:rPr lang="en-US" sz="1600" dirty="0" err="1">
                <a:solidFill>
                  <a:srgbClr val="222222"/>
                </a:solidFill>
                <a:highlight>
                  <a:srgbClr val="FFFFFF"/>
                </a:highlight>
              </a:rPr>
              <a:t>sistemas</a:t>
            </a:r>
            <a:r>
              <a:rPr lang="en-US" sz="1600" dirty="0">
                <a:solidFill>
                  <a:srgbClr val="222222"/>
                </a:solidFill>
                <a:highlight>
                  <a:srgbClr val="FFFFFF"/>
                </a:highlight>
              </a:rPr>
              <a:t> de </a:t>
            </a:r>
            <a:r>
              <a:rPr lang="en-US" sz="1600" dirty="0" err="1">
                <a:solidFill>
                  <a:srgbClr val="222222"/>
                </a:solidFill>
                <a:highlight>
                  <a:srgbClr val="FFFFFF"/>
                </a:highlight>
              </a:rPr>
              <a:t>terceros</a:t>
            </a:r>
            <a:r>
              <a:rPr lang="en-US" sz="1600" dirty="0">
                <a:solidFill>
                  <a:srgbClr val="222222"/>
                </a:solidFill>
                <a:highlight>
                  <a:srgbClr val="FFFFFF"/>
                </a:highlight>
              </a:rPr>
              <a:t> </a:t>
            </a:r>
            <a:r>
              <a:rPr lang="en-US" sz="1600" dirty="0" err="1">
                <a:solidFill>
                  <a:srgbClr val="222222"/>
                </a:solidFill>
                <a:highlight>
                  <a:srgbClr val="FFFFFF"/>
                </a:highlight>
              </a:rPr>
              <a:t>existentes</a:t>
            </a:r>
            <a:r>
              <a:rPr lang="en-US" sz="1600" dirty="0">
                <a:solidFill>
                  <a:srgbClr val="222222"/>
                </a:solidFill>
                <a:highlight>
                  <a:srgbClr val="FFFFFF"/>
                </a:highlight>
              </a:rPr>
              <a:t>”</a:t>
            </a:r>
          </a:p>
          <a:p>
            <a:pPr marL="0" lvl="0" indent="0" algn="l" rtl="0">
              <a:lnSpc>
                <a:spcPct val="90000"/>
              </a:lnSpc>
              <a:spcBef>
                <a:spcPts val="0"/>
              </a:spcBef>
              <a:spcAft>
                <a:spcPts val="0"/>
              </a:spcAft>
              <a:buClr>
                <a:schemeClr val="dk1"/>
              </a:buClr>
              <a:buSzPts val="1100"/>
              <a:buFont typeface="Arial"/>
              <a:buNone/>
            </a:pPr>
            <a:endParaRPr lang="en-US" dirty="0"/>
          </a:p>
          <a:p>
            <a:pPr marL="285750" lvl="0" indent="-285750" algn="l" rtl="0">
              <a:lnSpc>
                <a:spcPct val="90000"/>
              </a:lnSpc>
              <a:spcBef>
                <a:spcPts val="1000"/>
              </a:spcBef>
              <a:spcAft>
                <a:spcPts val="0"/>
              </a:spcAft>
              <a:buClr>
                <a:schemeClr val="dk1"/>
              </a:buClr>
              <a:buSzPts val="1600"/>
              <a:buFont typeface="Arial"/>
              <a:buChar char="•"/>
            </a:pPr>
            <a:r>
              <a:rPr lang="en-US" sz="1600" dirty="0" err="1"/>
              <a:t>Múltiples</a:t>
            </a:r>
            <a:r>
              <a:rPr lang="en-US" sz="1600" dirty="0"/>
              <a:t> </a:t>
            </a:r>
            <a:r>
              <a:rPr lang="en-US" sz="1600" dirty="0" err="1"/>
              <a:t>fuentes</a:t>
            </a:r>
            <a:r>
              <a:rPr lang="en-US" sz="1600" dirty="0"/>
              <a:t> de </a:t>
            </a:r>
            <a:r>
              <a:rPr lang="en-US" sz="1600" dirty="0" err="1"/>
              <a:t>captura</a:t>
            </a:r>
            <a:endParaRPr lang="en-US" sz="1600" dirty="0"/>
          </a:p>
          <a:p>
            <a:pPr marL="285750" lvl="0" indent="-285750" algn="l" rtl="0">
              <a:lnSpc>
                <a:spcPct val="90000"/>
              </a:lnSpc>
              <a:spcBef>
                <a:spcPts val="1000"/>
              </a:spcBef>
              <a:spcAft>
                <a:spcPts val="0"/>
              </a:spcAft>
              <a:buClr>
                <a:schemeClr val="dk1"/>
              </a:buClr>
              <a:buSzPts val="1600"/>
              <a:buFont typeface="Arial"/>
              <a:buChar char="•"/>
            </a:pPr>
            <a:r>
              <a:rPr lang="en-US" sz="1600" dirty="0" err="1"/>
              <a:t>Diseñador</a:t>
            </a:r>
            <a:r>
              <a:rPr lang="en-US" sz="1600" dirty="0"/>
              <a:t> de </a:t>
            </a:r>
            <a:r>
              <a:rPr lang="en-US" sz="1600" dirty="0" err="1"/>
              <a:t>flujo</a:t>
            </a:r>
            <a:r>
              <a:rPr lang="en-US" sz="1600" dirty="0"/>
              <a:t> de </a:t>
            </a:r>
            <a:r>
              <a:rPr lang="en-US" sz="1600" dirty="0" err="1"/>
              <a:t>trabajo</a:t>
            </a:r>
            <a:r>
              <a:rPr lang="en-US" sz="1600" dirty="0"/>
              <a:t> </a:t>
            </a:r>
            <a:r>
              <a:rPr lang="en-US" sz="1600" dirty="0" err="1"/>
              <a:t>completo</a:t>
            </a:r>
            <a:endParaRPr lang="en-US" sz="1600" dirty="0"/>
          </a:p>
          <a:p>
            <a:pPr marL="285750" lvl="0" indent="-285750" algn="l" rtl="0">
              <a:lnSpc>
                <a:spcPct val="90000"/>
              </a:lnSpc>
              <a:spcBef>
                <a:spcPts val="1000"/>
              </a:spcBef>
              <a:spcAft>
                <a:spcPts val="0"/>
              </a:spcAft>
              <a:buClr>
                <a:schemeClr val="dk1"/>
              </a:buClr>
              <a:buSzPts val="1600"/>
              <a:buFont typeface="Arial"/>
              <a:buChar char="•"/>
            </a:pPr>
            <a:r>
              <a:rPr lang="en-US" sz="1600" dirty="0" err="1"/>
              <a:t>Activación</a:t>
            </a:r>
            <a:r>
              <a:rPr lang="en-US" sz="1600" dirty="0"/>
              <a:t> de </a:t>
            </a:r>
            <a:r>
              <a:rPr lang="en-US" sz="1600" dirty="0" err="1"/>
              <a:t>flujo</a:t>
            </a:r>
            <a:r>
              <a:rPr lang="en-US" sz="1600" dirty="0"/>
              <a:t> de </a:t>
            </a:r>
            <a:r>
              <a:rPr lang="en-US" sz="1600" dirty="0" err="1"/>
              <a:t>trabajo</a:t>
            </a:r>
            <a:r>
              <a:rPr lang="en-US" sz="1600" dirty="0"/>
              <a:t> y variables</a:t>
            </a:r>
          </a:p>
          <a:p>
            <a:pPr marL="285750" lvl="0" indent="-285750" algn="l" rtl="0">
              <a:lnSpc>
                <a:spcPct val="90000"/>
              </a:lnSpc>
              <a:spcBef>
                <a:spcPts val="1000"/>
              </a:spcBef>
              <a:spcAft>
                <a:spcPts val="0"/>
              </a:spcAft>
              <a:buClr>
                <a:schemeClr val="dk1"/>
              </a:buClr>
              <a:buSzPts val="1600"/>
              <a:buFont typeface="Arial"/>
              <a:buChar char="•"/>
            </a:pPr>
            <a:r>
              <a:rPr lang="en-US" sz="1600" dirty="0" err="1"/>
              <a:t>Paquetes</a:t>
            </a:r>
            <a:r>
              <a:rPr lang="en-US" sz="1600" dirty="0"/>
              <a:t> de </a:t>
            </a:r>
            <a:r>
              <a:rPr lang="en-US" sz="1600" dirty="0" err="1"/>
              <a:t>conectores</a:t>
            </a:r>
            <a:endParaRPr sz="1600" dirty="0"/>
          </a:p>
        </p:txBody>
      </p:sp>
      <p:pic>
        <p:nvPicPr>
          <p:cNvPr id="157" name="Google Shape;157;p22" descr="A picture containing indoor, computer, table, desk&#10;&#10;Description automatically generated"/>
          <p:cNvPicPr preferRelativeResize="0"/>
          <p:nvPr/>
        </p:nvPicPr>
        <p:blipFill rotWithShape="1">
          <a:blip r:embed="rId3">
            <a:alphaModFix/>
          </a:blip>
          <a:srcRect/>
          <a:stretch/>
        </p:blipFill>
        <p:spPr>
          <a:xfrm>
            <a:off x="7156452" y="3429000"/>
            <a:ext cx="5035548" cy="3272312"/>
          </a:xfrm>
          <a:prstGeom prst="rect">
            <a:avLst/>
          </a:prstGeom>
          <a:noFill/>
          <a:ln>
            <a:noFill/>
          </a:ln>
        </p:spPr>
      </p:pic>
      <p:sp>
        <p:nvSpPr>
          <p:cNvPr id="158" name="Google Shape;158;p22"/>
          <p:cNvSpPr txBox="1"/>
          <p:nvPr/>
        </p:nvSpPr>
        <p:spPr>
          <a:xfrm>
            <a:off x="990600" y="1303160"/>
            <a:ext cx="10515600" cy="5588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982B1"/>
              </a:buClr>
              <a:buSzPts val="2400"/>
              <a:buFont typeface="Barlow Medium"/>
              <a:buNone/>
            </a:pPr>
            <a:r>
              <a:rPr lang="en-US" sz="2400" b="0" i="0" dirty="0">
                <a:solidFill>
                  <a:srgbClr val="0982B1"/>
                </a:solidFill>
                <a:latin typeface="Barlow Medium"/>
                <a:ea typeface="Barlow Medium"/>
                <a:cs typeface="Barlow Medium"/>
                <a:sym typeface="Barlow Medium"/>
              </a:rPr>
              <a:t>CONECTAR</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23" descr="A picture containing person, person, holding, standing&#10;&#10;Description automatically generated"/>
          <p:cNvPicPr preferRelativeResize="0"/>
          <p:nvPr/>
        </p:nvPicPr>
        <p:blipFill rotWithShape="1">
          <a:blip r:embed="rId3">
            <a:alphaModFix/>
          </a:blip>
          <a:srcRect/>
          <a:stretch/>
        </p:blipFill>
        <p:spPr>
          <a:xfrm>
            <a:off x="0" y="-2949"/>
            <a:ext cx="4844374" cy="6858000"/>
          </a:xfrm>
          <a:prstGeom prst="rtTriangle">
            <a:avLst/>
          </a:prstGeom>
          <a:noFill/>
          <a:ln>
            <a:noFill/>
          </a:ln>
        </p:spPr>
      </p:pic>
      <p:sp>
        <p:nvSpPr>
          <p:cNvPr id="164" name="Google Shape;164;p23"/>
          <p:cNvSpPr txBox="1">
            <a:spLocks noGrp="1"/>
          </p:cNvSpPr>
          <p:nvPr>
            <p:ph type="body" idx="1"/>
          </p:nvPr>
        </p:nvSpPr>
        <p:spPr>
          <a:xfrm>
            <a:off x="990600" y="2057400"/>
            <a:ext cx="9845566" cy="39782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600"/>
              <a:buNone/>
            </a:pPr>
            <a:r>
              <a:rPr lang="en-US" sz="1600" dirty="0"/>
              <a:t>La </a:t>
            </a:r>
            <a:r>
              <a:rPr lang="en-US" sz="1600" dirty="0" err="1"/>
              <a:t>parte</a:t>
            </a:r>
            <a:r>
              <a:rPr lang="en-US" sz="1600" dirty="0"/>
              <a:t> </a:t>
            </a:r>
            <a:r>
              <a:rPr lang="en-US" sz="1600" dirty="0" err="1"/>
              <a:t>más</a:t>
            </a:r>
            <a:r>
              <a:rPr lang="en-US" sz="1600" dirty="0"/>
              <a:t> </a:t>
            </a:r>
            <a:r>
              <a:rPr lang="en-US" sz="1600" dirty="0" err="1"/>
              <a:t>crítica</a:t>
            </a:r>
            <a:r>
              <a:rPr lang="en-US" sz="1600" dirty="0"/>
              <a:t> del </a:t>
            </a:r>
            <a:r>
              <a:rPr lang="en-US" sz="1600" dirty="0" err="1"/>
              <a:t>negocio</a:t>
            </a:r>
            <a:r>
              <a:rPr lang="en-US" sz="1600" dirty="0"/>
              <a:t> actual es el </a:t>
            </a:r>
            <a:r>
              <a:rPr lang="en-US" sz="1600" dirty="0" err="1"/>
              <a:t>desafío</a:t>
            </a:r>
            <a:r>
              <a:rPr lang="en-US" sz="1600" dirty="0"/>
              <a:t> de </a:t>
            </a:r>
            <a:r>
              <a:rPr lang="en-US" sz="1600" dirty="0" err="1"/>
              <a:t>administrar</a:t>
            </a:r>
            <a:r>
              <a:rPr lang="en-US" sz="1600" dirty="0"/>
              <a:t> </a:t>
            </a:r>
            <a:r>
              <a:rPr lang="en-US" sz="1600" dirty="0" err="1"/>
              <a:t>una</a:t>
            </a:r>
            <a:r>
              <a:rPr lang="en-US" sz="1600" dirty="0"/>
              <a:t> </a:t>
            </a:r>
            <a:r>
              <a:rPr lang="en-US" sz="1600" dirty="0" err="1"/>
              <a:t>variedad</a:t>
            </a:r>
            <a:r>
              <a:rPr lang="en-US" sz="1600" dirty="0"/>
              <a:t> de </a:t>
            </a:r>
            <a:r>
              <a:rPr lang="en-US" sz="1600" dirty="0" err="1"/>
              <a:t>datos</a:t>
            </a:r>
            <a:r>
              <a:rPr lang="en-US" sz="1600" dirty="0"/>
              <a:t> </a:t>
            </a:r>
            <a:r>
              <a:rPr lang="en-US" sz="1600" dirty="0" err="1"/>
              <a:t>estructurados</a:t>
            </a:r>
            <a:r>
              <a:rPr lang="en-US" sz="1600" dirty="0"/>
              <a:t> y no </a:t>
            </a:r>
            <a:r>
              <a:rPr lang="en-US" sz="1600" dirty="0" err="1"/>
              <a:t>estructurados</a:t>
            </a:r>
            <a:r>
              <a:rPr lang="en-US" sz="1600" dirty="0"/>
              <a:t>. El </a:t>
            </a:r>
            <a:r>
              <a:rPr lang="en-US" sz="1600" dirty="0" err="1"/>
              <a:t>módulo</a:t>
            </a:r>
            <a:r>
              <a:rPr lang="en-US" sz="1600" dirty="0"/>
              <a:t> </a:t>
            </a:r>
            <a:r>
              <a:rPr lang="en-US" sz="1600" dirty="0" err="1"/>
              <a:t>Scanshare</a:t>
            </a:r>
            <a:r>
              <a:rPr lang="en-US" sz="1600" dirty="0"/>
              <a:t> Smart OCR </a:t>
            </a:r>
            <a:r>
              <a:rPr lang="en-US" sz="1600" dirty="0" err="1"/>
              <a:t>permite</a:t>
            </a:r>
            <a:r>
              <a:rPr lang="en-US" sz="1600" dirty="0"/>
              <a:t> la </a:t>
            </a:r>
            <a:r>
              <a:rPr lang="en-US" sz="1600" dirty="0" err="1"/>
              <a:t>captura</a:t>
            </a:r>
            <a:r>
              <a:rPr lang="en-US" sz="1600" dirty="0"/>
              <a:t> </a:t>
            </a:r>
            <a:r>
              <a:rPr lang="en-US" sz="1600" dirty="0" err="1"/>
              <a:t>inteligente</a:t>
            </a:r>
            <a:r>
              <a:rPr lang="en-US" sz="1600" dirty="0"/>
              <a:t> de </a:t>
            </a:r>
            <a:r>
              <a:rPr lang="en-US" sz="1600" dirty="0" err="1"/>
              <a:t>datos</a:t>
            </a:r>
            <a:r>
              <a:rPr lang="en-US" sz="1600" dirty="0"/>
              <a:t> para </a:t>
            </a:r>
            <a:r>
              <a:rPr lang="en-US" sz="1600" dirty="0" err="1"/>
              <a:t>optimizar</a:t>
            </a:r>
            <a:r>
              <a:rPr lang="en-US" sz="1600" dirty="0"/>
              <a:t> </a:t>
            </a:r>
            <a:r>
              <a:rPr lang="en-US" sz="1600" dirty="0" err="1"/>
              <a:t>los</a:t>
            </a:r>
            <a:r>
              <a:rPr lang="en-US" sz="1600" dirty="0"/>
              <a:t> </a:t>
            </a:r>
            <a:r>
              <a:rPr lang="en-US" sz="1600" dirty="0" err="1"/>
              <a:t>flujos</a:t>
            </a:r>
            <a:r>
              <a:rPr lang="en-US" sz="1600" dirty="0"/>
              <a:t> de </a:t>
            </a:r>
            <a:r>
              <a:rPr lang="en-US" sz="1600" dirty="0" err="1"/>
              <a:t>trabajo</a:t>
            </a:r>
            <a:r>
              <a:rPr lang="en-US" sz="1600" dirty="0"/>
              <a:t> de </a:t>
            </a:r>
            <a:r>
              <a:rPr lang="en-US" sz="1600" dirty="0" err="1"/>
              <a:t>documentos</a:t>
            </a:r>
            <a:r>
              <a:rPr lang="en-US" sz="1600" dirty="0"/>
              <a:t> </a:t>
            </a:r>
            <a:r>
              <a:rPr lang="en-US" sz="1600" dirty="0" err="1"/>
              <a:t>ineficientes</a:t>
            </a:r>
            <a:r>
              <a:rPr lang="en-US" sz="1600" dirty="0"/>
              <a:t> </a:t>
            </a:r>
            <a:r>
              <a:rPr lang="en-US" sz="1600" dirty="0" err="1"/>
              <a:t>donde</a:t>
            </a:r>
            <a:r>
              <a:rPr lang="en-US" sz="1600" dirty="0"/>
              <a:t> el </a:t>
            </a:r>
            <a:r>
              <a:rPr lang="en-US" sz="1600" dirty="0" err="1"/>
              <a:t>usuario</a:t>
            </a:r>
            <a:r>
              <a:rPr lang="en-US" sz="1600" dirty="0"/>
              <a:t> </a:t>
            </a:r>
            <a:r>
              <a:rPr lang="en-US" sz="1600" dirty="0" err="1"/>
              <a:t>aún</a:t>
            </a:r>
            <a:r>
              <a:rPr lang="en-US" sz="1600" dirty="0"/>
              <a:t> </a:t>
            </a:r>
            <a:r>
              <a:rPr lang="en-US" sz="1600" dirty="0" err="1"/>
              <a:t>requiere</a:t>
            </a:r>
            <a:r>
              <a:rPr lang="en-US" sz="1600" dirty="0"/>
              <a:t> la entrada manual de </a:t>
            </a:r>
            <a:r>
              <a:rPr lang="en-US" sz="1600" dirty="0" err="1"/>
              <a:t>datos</a:t>
            </a:r>
            <a:r>
              <a:rPr lang="en-US" sz="1600" dirty="0"/>
              <a:t>.</a:t>
            </a:r>
          </a:p>
          <a:p>
            <a:pPr marL="0" lvl="0" indent="0" algn="l" rtl="0">
              <a:lnSpc>
                <a:spcPct val="90000"/>
              </a:lnSpc>
              <a:spcBef>
                <a:spcPts val="0"/>
              </a:spcBef>
              <a:spcAft>
                <a:spcPts val="0"/>
              </a:spcAft>
              <a:buClr>
                <a:schemeClr val="dk1"/>
              </a:buClr>
              <a:buSzPts val="1600"/>
              <a:buNone/>
            </a:pPr>
            <a:endParaRPr dirty="0"/>
          </a:p>
          <a:p>
            <a:pPr marL="285750" lvl="0" indent="-285750" algn="l" rtl="0">
              <a:lnSpc>
                <a:spcPct val="90000"/>
              </a:lnSpc>
              <a:spcBef>
                <a:spcPts val="1000"/>
              </a:spcBef>
              <a:spcAft>
                <a:spcPts val="0"/>
              </a:spcAft>
              <a:buClr>
                <a:schemeClr val="dk1"/>
              </a:buClr>
              <a:buSzPts val="1600"/>
              <a:buFont typeface="Arial"/>
              <a:buChar char="•"/>
            </a:pPr>
            <a:r>
              <a:rPr lang="en-US" sz="1600" dirty="0"/>
              <a:t>No se </a:t>
            </a:r>
            <a:r>
              <a:rPr lang="en-US" sz="1600" dirty="0" err="1"/>
              <a:t>requiere</a:t>
            </a:r>
            <a:r>
              <a:rPr lang="en-US" sz="1600" dirty="0"/>
              <a:t> </a:t>
            </a:r>
            <a:r>
              <a:rPr lang="en-US" sz="1600" dirty="0" err="1"/>
              <a:t>clasificación</a:t>
            </a:r>
            <a:r>
              <a:rPr lang="en-US" sz="1600" dirty="0"/>
              <a:t> previa</a:t>
            </a:r>
          </a:p>
          <a:p>
            <a:pPr marL="285750" lvl="0" indent="-285750" algn="l" rtl="0">
              <a:lnSpc>
                <a:spcPct val="90000"/>
              </a:lnSpc>
              <a:spcBef>
                <a:spcPts val="1000"/>
              </a:spcBef>
              <a:spcAft>
                <a:spcPts val="0"/>
              </a:spcAft>
              <a:buClr>
                <a:schemeClr val="dk1"/>
              </a:buClr>
              <a:buSzPts val="1600"/>
              <a:buFont typeface="Arial"/>
              <a:buChar char="•"/>
            </a:pPr>
            <a:r>
              <a:rPr lang="en-US" sz="1600" dirty="0"/>
              <a:t>Cree </a:t>
            </a:r>
            <a:r>
              <a:rPr lang="en-US" sz="1600" dirty="0" err="1"/>
              <a:t>patrones</a:t>
            </a:r>
            <a:r>
              <a:rPr lang="en-US" sz="1600" dirty="0"/>
              <a:t> </a:t>
            </a:r>
            <a:r>
              <a:rPr lang="en-US" sz="1600" dirty="0" err="1"/>
              <a:t>basados</a:t>
            </a:r>
            <a:r>
              <a:rPr lang="en-US" sz="1600" dirty="0"/>
              <a:t> </a:t>
            </a:r>
            <a:r>
              <a:rPr lang="en-US" sz="1600" dirty="0" err="1"/>
              <a:t>en</a:t>
            </a:r>
            <a:r>
              <a:rPr lang="en-US" sz="1600" dirty="0"/>
              <a:t> </a:t>
            </a:r>
            <a:r>
              <a:rPr lang="en-US" sz="1600" dirty="0" err="1"/>
              <a:t>verticales</a:t>
            </a:r>
            <a:r>
              <a:rPr lang="en-US" sz="1600" dirty="0"/>
              <a:t> (</a:t>
            </a:r>
            <a:r>
              <a:rPr lang="en-US" sz="1600" dirty="0" err="1"/>
              <a:t>Financiero</a:t>
            </a:r>
            <a:r>
              <a:rPr lang="en-US" sz="1600" dirty="0"/>
              <a:t>, </a:t>
            </a:r>
            <a:r>
              <a:rPr lang="en-US" sz="1600" dirty="0" err="1"/>
              <a:t>Cuentas</a:t>
            </a:r>
            <a:r>
              <a:rPr lang="en-US" sz="1600" dirty="0"/>
              <a:t> </a:t>
            </a:r>
            <a:r>
              <a:rPr lang="en-US" sz="1600" dirty="0" err="1"/>
              <a:t>por</a:t>
            </a:r>
            <a:r>
              <a:rPr lang="en-US" sz="1600" dirty="0"/>
              <a:t> </a:t>
            </a:r>
            <a:r>
              <a:rPr lang="en-US" sz="1600" dirty="0" err="1"/>
              <a:t>pagar</a:t>
            </a:r>
            <a:r>
              <a:rPr lang="en-US" sz="1600" dirty="0"/>
              <a:t>, </a:t>
            </a:r>
            <a:r>
              <a:rPr lang="en-US" sz="1600" dirty="0" err="1"/>
              <a:t>Salud</a:t>
            </a:r>
            <a:r>
              <a:rPr lang="en-US" sz="1600" dirty="0"/>
              <a:t>, </a:t>
            </a:r>
            <a:r>
              <a:rPr lang="en-US" sz="1600" dirty="0" err="1"/>
              <a:t>Educación</a:t>
            </a:r>
            <a:r>
              <a:rPr lang="en-US" sz="1600" dirty="0"/>
              <a:t>)</a:t>
            </a:r>
          </a:p>
          <a:p>
            <a:pPr marL="285750" lvl="0" indent="-285750" algn="l" rtl="0">
              <a:lnSpc>
                <a:spcPct val="90000"/>
              </a:lnSpc>
              <a:spcBef>
                <a:spcPts val="1000"/>
              </a:spcBef>
              <a:spcAft>
                <a:spcPts val="0"/>
              </a:spcAft>
              <a:buClr>
                <a:schemeClr val="dk1"/>
              </a:buClr>
              <a:buSzPts val="1600"/>
              <a:buFont typeface="Arial"/>
              <a:buChar char="•"/>
            </a:pPr>
            <a:r>
              <a:rPr lang="en-US" sz="1600" dirty="0" err="1"/>
              <a:t>Haga</a:t>
            </a:r>
            <a:r>
              <a:rPr lang="en-US" sz="1600" dirty="0"/>
              <a:t> </a:t>
            </a:r>
            <a:r>
              <a:rPr lang="en-US" sz="1600" dirty="0" err="1"/>
              <a:t>coincidir</a:t>
            </a:r>
            <a:r>
              <a:rPr lang="en-US" sz="1600" dirty="0"/>
              <a:t> y </a:t>
            </a:r>
            <a:r>
              <a:rPr lang="en-US" sz="1600" dirty="0" err="1"/>
              <a:t>valide</a:t>
            </a:r>
            <a:r>
              <a:rPr lang="en-US" sz="1600" dirty="0"/>
              <a:t> </a:t>
            </a:r>
            <a:r>
              <a:rPr lang="en-US" sz="1600" dirty="0" err="1"/>
              <a:t>los</a:t>
            </a:r>
            <a:r>
              <a:rPr lang="en-US" sz="1600" dirty="0"/>
              <a:t> </a:t>
            </a:r>
            <a:r>
              <a:rPr lang="en-US" sz="1600" dirty="0" err="1"/>
              <a:t>datos</a:t>
            </a:r>
            <a:r>
              <a:rPr lang="en-US" sz="1600" dirty="0"/>
              <a:t> con </a:t>
            </a:r>
            <a:r>
              <a:rPr lang="en-US" sz="1600" dirty="0" err="1"/>
              <a:t>su</a:t>
            </a:r>
            <a:r>
              <a:rPr lang="en-US" sz="1600" dirty="0"/>
              <a:t> base de </a:t>
            </a:r>
            <a:r>
              <a:rPr lang="en-US" sz="1600" dirty="0" err="1"/>
              <a:t>datos</a:t>
            </a:r>
            <a:endParaRPr lang="en-US" sz="1600" dirty="0"/>
          </a:p>
          <a:p>
            <a:pPr marL="285750" lvl="0" indent="-285750" algn="l" rtl="0">
              <a:lnSpc>
                <a:spcPct val="90000"/>
              </a:lnSpc>
              <a:spcBef>
                <a:spcPts val="1000"/>
              </a:spcBef>
              <a:spcAft>
                <a:spcPts val="0"/>
              </a:spcAft>
              <a:buClr>
                <a:schemeClr val="dk1"/>
              </a:buClr>
              <a:buSzPts val="1600"/>
              <a:buFont typeface="Arial"/>
              <a:buChar char="•"/>
            </a:pPr>
            <a:r>
              <a:rPr lang="en-US" sz="1600" dirty="0" err="1"/>
              <a:t>Añadir</a:t>
            </a:r>
            <a:r>
              <a:rPr lang="en-US" sz="1600" dirty="0"/>
              <a:t> </a:t>
            </a:r>
            <a:r>
              <a:rPr lang="en-US" sz="1600" dirty="0" err="1"/>
              <a:t>datos</a:t>
            </a:r>
            <a:r>
              <a:rPr lang="en-US" sz="1600" dirty="0"/>
              <a:t> y </a:t>
            </a:r>
            <a:r>
              <a:rPr lang="en-US" sz="1600" dirty="0" err="1"/>
              <a:t>validación</a:t>
            </a:r>
            <a:r>
              <a:rPr lang="en-US" sz="1600" dirty="0"/>
              <a:t> de </a:t>
            </a:r>
            <a:r>
              <a:rPr lang="en-US" sz="1600" dirty="0" err="1"/>
              <a:t>errores</a:t>
            </a:r>
            <a:r>
              <a:rPr lang="en-US" sz="1600" dirty="0"/>
              <a:t> </a:t>
            </a:r>
            <a:r>
              <a:rPr lang="en-US" sz="1600" dirty="0" err="1"/>
              <a:t>combinando</a:t>
            </a:r>
            <a:r>
              <a:rPr lang="en-US" sz="1600" dirty="0"/>
              <a:t> el </a:t>
            </a:r>
            <a:r>
              <a:rPr lang="en-US" sz="1600" dirty="0" err="1"/>
              <a:t>módulo</a:t>
            </a:r>
            <a:r>
              <a:rPr lang="en-US" sz="1600" dirty="0"/>
              <a:t> de </a:t>
            </a:r>
            <a:r>
              <a:rPr lang="en-US" sz="1600" dirty="0" err="1"/>
              <a:t>Verificación</a:t>
            </a:r>
            <a:endParaRPr dirty="0"/>
          </a:p>
        </p:txBody>
      </p:sp>
      <p:sp>
        <p:nvSpPr>
          <p:cNvPr id="165" name="Google Shape;165;p23"/>
          <p:cNvSpPr txBox="1"/>
          <p:nvPr/>
        </p:nvSpPr>
        <p:spPr>
          <a:xfrm>
            <a:off x="990600" y="1303160"/>
            <a:ext cx="10515600" cy="5588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982B1"/>
              </a:buClr>
              <a:buSzPts val="2400"/>
              <a:buFont typeface="Barlow Medium"/>
              <a:buNone/>
            </a:pPr>
            <a:r>
              <a:rPr lang="en-US" sz="2400" b="0" i="0" dirty="0">
                <a:solidFill>
                  <a:srgbClr val="0982B1"/>
                </a:solidFill>
                <a:latin typeface="Barlow Medium"/>
                <a:ea typeface="Barlow Medium"/>
                <a:cs typeface="Barlow Medium"/>
                <a:sym typeface="Barlow Medium"/>
              </a:rPr>
              <a:t>SMART OCR</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24"/>
          <p:cNvPicPr preferRelativeResize="0"/>
          <p:nvPr/>
        </p:nvPicPr>
        <p:blipFill rotWithShape="1">
          <a:blip r:embed="rId3">
            <a:alphaModFix/>
          </a:blip>
          <a:srcRect/>
          <a:stretch/>
        </p:blipFill>
        <p:spPr>
          <a:xfrm>
            <a:off x="2601769" y="2988847"/>
            <a:ext cx="3028992" cy="653143"/>
          </a:xfrm>
          <a:prstGeom prst="rect">
            <a:avLst/>
          </a:prstGeom>
          <a:noFill/>
          <a:ln>
            <a:noFill/>
          </a:ln>
        </p:spPr>
      </p:pic>
      <p:sp>
        <p:nvSpPr>
          <p:cNvPr id="172" name="Google Shape;172;p24"/>
          <p:cNvSpPr txBox="1"/>
          <p:nvPr/>
        </p:nvSpPr>
        <p:spPr>
          <a:xfrm>
            <a:off x="6019800" y="4840550"/>
            <a:ext cx="26220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rgbClr val="3A3838"/>
                </a:solidFill>
                <a:latin typeface="Calibri"/>
                <a:ea typeface="Calibri"/>
                <a:cs typeface="Calibri"/>
                <a:sym typeface="Calibri"/>
              </a:rPr>
              <a:t>info.acd-inc.com/scanshare</a:t>
            </a:r>
            <a:endParaRPr sz="1400">
              <a:solidFill>
                <a:srgbClr val="3A3838"/>
              </a:solidFill>
              <a:latin typeface="Calibri"/>
              <a:ea typeface="Calibri"/>
              <a:cs typeface="Calibri"/>
              <a:sym typeface="Calibri"/>
            </a:endParaRPr>
          </a:p>
        </p:txBody>
      </p:sp>
      <p:sp>
        <p:nvSpPr>
          <p:cNvPr id="173" name="Google Shape;173;p24"/>
          <p:cNvSpPr txBox="1"/>
          <p:nvPr/>
        </p:nvSpPr>
        <p:spPr>
          <a:xfrm>
            <a:off x="6019798" y="4532768"/>
            <a:ext cx="1569532"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rgbClr val="3A3838"/>
                </a:solidFill>
                <a:latin typeface="Calibri"/>
                <a:ea typeface="Calibri"/>
                <a:cs typeface="Calibri"/>
                <a:sym typeface="Calibri"/>
              </a:rPr>
              <a:t>sales@acd-inc.com</a:t>
            </a:r>
            <a:endParaRPr sz="1400">
              <a:solidFill>
                <a:srgbClr val="3A3838"/>
              </a:solidFill>
              <a:latin typeface="Calibri"/>
              <a:ea typeface="Calibri"/>
              <a:cs typeface="Calibri"/>
              <a:sym typeface="Calibri"/>
            </a:endParaRPr>
          </a:p>
        </p:txBody>
      </p:sp>
      <p:pic>
        <p:nvPicPr>
          <p:cNvPr id="3" name="Imagem 2" descr="Ícone&#10;&#10;Descrição gerada automaticamente">
            <a:extLst>
              <a:ext uri="{FF2B5EF4-FFF2-40B4-BE49-F238E27FC236}">
                <a16:creationId xmlns:a16="http://schemas.microsoft.com/office/drawing/2014/main" id="{0871BFBE-3B33-6C42-4D8D-06539C7FA7A4}"/>
              </a:ext>
            </a:extLst>
          </p:cNvPr>
          <p:cNvPicPr>
            <a:picLocks noChangeAspect="1"/>
          </p:cNvPicPr>
          <p:nvPr/>
        </p:nvPicPr>
        <p:blipFill>
          <a:blip r:embed="rId4"/>
          <a:stretch>
            <a:fillRect/>
          </a:stretch>
        </p:blipFill>
        <p:spPr>
          <a:xfrm>
            <a:off x="6019798" y="3212443"/>
            <a:ext cx="1595395" cy="43311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0"/>
          <p:cNvSpPr txBox="1">
            <a:spLocks noGrp="1"/>
          </p:cNvSpPr>
          <p:nvPr>
            <p:ph type="title"/>
          </p:nvPr>
        </p:nvSpPr>
        <p:spPr>
          <a:xfrm>
            <a:off x="838200" y="1150760"/>
            <a:ext cx="10515600" cy="558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982B1"/>
              </a:buClr>
              <a:buSzPts val="2400"/>
              <a:buFont typeface="Calibri"/>
              <a:buNone/>
            </a:pPr>
            <a:r>
              <a:rPr lang="en-US" dirty="0">
                <a:solidFill>
                  <a:srgbClr val="0982B1"/>
                </a:solidFill>
              </a:rPr>
              <a:t>CAPTURE </a:t>
            </a:r>
            <a:r>
              <a:rPr lang="en-US" b="1" dirty="0">
                <a:solidFill>
                  <a:srgbClr val="0982B1"/>
                </a:solidFill>
                <a:latin typeface="Calibri"/>
                <a:ea typeface="Calibri"/>
                <a:cs typeface="Calibri"/>
                <a:sym typeface="Calibri"/>
              </a:rPr>
              <a:t>V5</a:t>
            </a:r>
            <a:endParaRPr dirty="0"/>
          </a:p>
        </p:txBody>
      </p:sp>
      <p:sp>
        <p:nvSpPr>
          <p:cNvPr id="62" name="Google Shape;62;p10"/>
          <p:cNvSpPr txBox="1">
            <a:spLocks noGrp="1"/>
          </p:cNvSpPr>
          <p:nvPr>
            <p:ph type="body" idx="1"/>
          </p:nvPr>
        </p:nvSpPr>
        <p:spPr>
          <a:xfrm>
            <a:off x="838199" y="1825625"/>
            <a:ext cx="10702159" cy="237230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982B1"/>
              </a:buClr>
              <a:buSzPts val="2800"/>
              <a:buNone/>
            </a:pPr>
            <a:r>
              <a:rPr lang="en-US" sz="2400" dirty="0" err="1">
                <a:solidFill>
                  <a:srgbClr val="0982B1"/>
                </a:solidFill>
                <a:latin typeface="Calibri"/>
                <a:ea typeface="Calibri"/>
                <a:cs typeface="Calibri"/>
                <a:sym typeface="Calibri"/>
              </a:rPr>
              <a:t>Scanshare</a:t>
            </a:r>
            <a:r>
              <a:rPr lang="en-US" sz="2400" dirty="0">
                <a:solidFill>
                  <a:srgbClr val="0982B1"/>
                </a:solidFill>
                <a:latin typeface="Calibri"/>
                <a:ea typeface="Calibri"/>
                <a:cs typeface="Calibri"/>
                <a:sym typeface="Calibri"/>
              </a:rPr>
              <a:t> Capture es </a:t>
            </a:r>
            <a:r>
              <a:rPr lang="en-US" sz="2400" dirty="0" err="1">
                <a:solidFill>
                  <a:srgbClr val="0982B1"/>
                </a:solidFill>
                <a:latin typeface="Calibri"/>
                <a:ea typeface="Calibri"/>
                <a:cs typeface="Calibri"/>
                <a:sym typeface="Calibri"/>
              </a:rPr>
              <a:t>una</a:t>
            </a:r>
            <a:r>
              <a:rPr lang="en-US" sz="2400" dirty="0">
                <a:solidFill>
                  <a:srgbClr val="0982B1"/>
                </a:solidFill>
                <a:latin typeface="Calibri"/>
                <a:ea typeface="Calibri"/>
                <a:cs typeface="Calibri"/>
                <a:sym typeface="Calibri"/>
              </a:rPr>
              <a:t> </a:t>
            </a:r>
            <a:r>
              <a:rPr lang="en-US" sz="2400" dirty="0" err="1">
                <a:solidFill>
                  <a:srgbClr val="0982B1"/>
                </a:solidFill>
                <a:latin typeface="Calibri"/>
                <a:ea typeface="Calibri"/>
                <a:cs typeface="Calibri"/>
                <a:sym typeface="Calibri"/>
              </a:rPr>
              <a:t>solución</a:t>
            </a:r>
            <a:r>
              <a:rPr lang="en-US" sz="2400" dirty="0">
                <a:solidFill>
                  <a:srgbClr val="0982B1"/>
                </a:solidFill>
                <a:latin typeface="Calibri"/>
                <a:ea typeface="Calibri"/>
                <a:cs typeface="Calibri"/>
                <a:sym typeface="Calibri"/>
              </a:rPr>
              <a:t> </a:t>
            </a:r>
            <a:r>
              <a:rPr lang="en-US" sz="2400" dirty="0" err="1">
                <a:solidFill>
                  <a:srgbClr val="0982B1"/>
                </a:solidFill>
                <a:latin typeface="Calibri"/>
                <a:ea typeface="Calibri"/>
                <a:cs typeface="Calibri"/>
                <a:sym typeface="Calibri"/>
              </a:rPr>
              <a:t>poderosa</a:t>
            </a:r>
            <a:r>
              <a:rPr lang="en-US" sz="2400" dirty="0">
                <a:solidFill>
                  <a:srgbClr val="0982B1"/>
                </a:solidFill>
                <a:latin typeface="Calibri"/>
                <a:ea typeface="Calibri"/>
                <a:cs typeface="Calibri"/>
                <a:sym typeface="Calibri"/>
              </a:rPr>
              <a:t> </a:t>
            </a:r>
            <a:r>
              <a:rPr lang="en-US" sz="2400" dirty="0" err="1">
                <a:solidFill>
                  <a:srgbClr val="0982B1"/>
                </a:solidFill>
                <a:latin typeface="Calibri"/>
                <a:ea typeface="Calibri"/>
                <a:cs typeface="Calibri"/>
                <a:sym typeface="Calibri"/>
              </a:rPr>
              <a:t>pero</a:t>
            </a:r>
            <a:r>
              <a:rPr lang="en-US" sz="2400" dirty="0">
                <a:solidFill>
                  <a:srgbClr val="0982B1"/>
                </a:solidFill>
                <a:latin typeface="Calibri"/>
                <a:ea typeface="Calibri"/>
                <a:cs typeface="Calibri"/>
                <a:sym typeface="Calibri"/>
              </a:rPr>
              <a:t> </a:t>
            </a:r>
            <a:r>
              <a:rPr lang="en-US" sz="2400" dirty="0" err="1">
                <a:solidFill>
                  <a:srgbClr val="0982B1"/>
                </a:solidFill>
                <a:latin typeface="Calibri"/>
                <a:ea typeface="Calibri"/>
                <a:cs typeface="Calibri"/>
                <a:sym typeface="Calibri"/>
              </a:rPr>
              <a:t>fácil</a:t>
            </a:r>
            <a:r>
              <a:rPr lang="en-US" sz="2400" dirty="0">
                <a:solidFill>
                  <a:srgbClr val="0982B1"/>
                </a:solidFill>
                <a:latin typeface="Calibri"/>
                <a:ea typeface="Calibri"/>
                <a:cs typeface="Calibri"/>
                <a:sym typeface="Calibri"/>
              </a:rPr>
              <a:t> de usar que le </a:t>
            </a:r>
            <a:r>
              <a:rPr lang="en-US" sz="2400" dirty="0" err="1">
                <a:solidFill>
                  <a:srgbClr val="0982B1"/>
                </a:solidFill>
                <a:latin typeface="Calibri"/>
                <a:ea typeface="Calibri"/>
                <a:cs typeface="Calibri"/>
                <a:sym typeface="Calibri"/>
              </a:rPr>
              <a:t>permite</a:t>
            </a:r>
            <a:r>
              <a:rPr lang="en-US" sz="2400" dirty="0">
                <a:solidFill>
                  <a:srgbClr val="0982B1"/>
                </a:solidFill>
                <a:latin typeface="Calibri"/>
                <a:ea typeface="Calibri"/>
                <a:cs typeface="Calibri"/>
                <a:sym typeface="Calibri"/>
              </a:rPr>
              <a:t> </a:t>
            </a:r>
            <a:r>
              <a:rPr lang="en-US" sz="2400" dirty="0" err="1">
                <a:solidFill>
                  <a:srgbClr val="0982B1"/>
                </a:solidFill>
                <a:latin typeface="Calibri"/>
                <a:ea typeface="Calibri"/>
                <a:cs typeface="Calibri"/>
                <a:sym typeface="Calibri"/>
              </a:rPr>
              <a:t>integrar</a:t>
            </a:r>
            <a:r>
              <a:rPr lang="en-US" sz="2400" dirty="0">
                <a:solidFill>
                  <a:srgbClr val="0982B1"/>
                </a:solidFill>
                <a:latin typeface="Calibri"/>
                <a:ea typeface="Calibri"/>
                <a:cs typeface="Calibri"/>
                <a:sym typeface="Calibri"/>
              </a:rPr>
              <a:t> sus </a:t>
            </a:r>
            <a:r>
              <a:rPr lang="en-US" sz="2400" dirty="0" err="1">
                <a:solidFill>
                  <a:srgbClr val="0982B1"/>
                </a:solidFill>
                <a:latin typeface="Calibri"/>
                <a:ea typeface="Calibri"/>
                <a:cs typeface="Calibri"/>
                <a:sym typeface="Calibri"/>
              </a:rPr>
              <a:t>flujos</a:t>
            </a:r>
            <a:r>
              <a:rPr lang="en-US" sz="2400" dirty="0">
                <a:solidFill>
                  <a:srgbClr val="0982B1"/>
                </a:solidFill>
                <a:latin typeface="Calibri"/>
                <a:ea typeface="Calibri"/>
                <a:cs typeface="Calibri"/>
                <a:sym typeface="Calibri"/>
              </a:rPr>
              <a:t> de </a:t>
            </a:r>
            <a:r>
              <a:rPr lang="en-US" sz="2400" dirty="0" err="1">
                <a:solidFill>
                  <a:srgbClr val="0982B1"/>
                </a:solidFill>
                <a:latin typeface="Calibri"/>
                <a:ea typeface="Calibri"/>
                <a:cs typeface="Calibri"/>
                <a:sym typeface="Calibri"/>
              </a:rPr>
              <a:t>trabajo</a:t>
            </a:r>
            <a:r>
              <a:rPr lang="en-US" sz="2400" dirty="0">
                <a:solidFill>
                  <a:srgbClr val="0982B1"/>
                </a:solidFill>
                <a:latin typeface="Calibri"/>
                <a:ea typeface="Calibri"/>
                <a:cs typeface="Calibri"/>
                <a:sym typeface="Calibri"/>
              </a:rPr>
              <a:t> </a:t>
            </a:r>
            <a:r>
              <a:rPr lang="en-US" sz="2400" dirty="0" err="1">
                <a:solidFill>
                  <a:srgbClr val="0982B1"/>
                </a:solidFill>
                <a:latin typeface="Calibri"/>
                <a:ea typeface="Calibri"/>
                <a:cs typeface="Calibri"/>
                <a:sym typeface="Calibri"/>
              </a:rPr>
              <a:t>en</a:t>
            </a:r>
            <a:r>
              <a:rPr lang="en-US" sz="2400" dirty="0">
                <a:solidFill>
                  <a:srgbClr val="0982B1"/>
                </a:solidFill>
                <a:latin typeface="Calibri"/>
                <a:ea typeface="Calibri"/>
                <a:cs typeface="Calibri"/>
                <a:sym typeface="Calibri"/>
              </a:rPr>
              <a:t> </a:t>
            </a:r>
            <a:r>
              <a:rPr lang="en-US" sz="2400" dirty="0" err="1">
                <a:solidFill>
                  <a:srgbClr val="0982B1"/>
                </a:solidFill>
                <a:latin typeface="Calibri"/>
                <a:ea typeface="Calibri"/>
                <a:cs typeface="Calibri"/>
                <a:sym typeface="Calibri"/>
              </a:rPr>
              <a:t>papel</a:t>
            </a:r>
            <a:r>
              <a:rPr lang="en-US" sz="2400" dirty="0">
                <a:solidFill>
                  <a:srgbClr val="0982B1"/>
                </a:solidFill>
                <a:latin typeface="Calibri"/>
                <a:ea typeface="Calibri"/>
                <a:cs typeface="Calibri"/>
                <a:sym typeface="Calibri"/>
              </a:rPr>
              <a:t>, </a:t>
            </a:r>
            <a:r>
              <a:rPr lang="en-US" sz="2400" dirty="0" err="1">
                <a:solidFill>
                  <a:srgbClr val="0982B1"/>
                </a:solidFill>
                <a:latin typeface="Calibri"/>
                <a:ea typeface="Calibri"/>
                <a:cs typeface="Calibri"/>
                <a:sym typeface="Calibri"/>
              </a:rPr>
              <a:t>correos</a:t>
            </a:r>
            <a:r>
              <a:rPr lang="en-US" sz="2400" dirty="0">
                <a:solidFill>
                  <a:srgbClr val="0982B1"/>
                </a:solidFill>
                <a:latin typeface="Calibri"/>
                <a:ea typeface="Calibri"/>
                <a:cs typeface="Calibri"/>
                <a:sym typeface="Calibri"/>
              </a:rPr>
              <a:t> </a:t>
            </a:r>
            <a:r>
              <a:rPr lang="en-US" sz="2400" dirty="0" err="1">
                <a:solidFill>
                  <a:srgbClr val="0982B1"/>
                </a:solidFill>
                <a:latin typeface="Calibri"/>
                <a:ea typeface="Calibri"/>
                <a:cs typeface="Calibri"/>
                <a:sym typeface="Calibri"/>
              </a:rPr>
              <a:t>electrónicos</a:t>
            </a:r>
            <a:r>
              <a:rPr lang="en-US" sz="2400" dirty="0">
                <a:solidFill>
                  <a:srgbClr val="0982B1"/>
                </a:solidFill>
                <a:latin typeface="Calibri"/>
                <a:ea typeface="Calibri"/>
                <a:cs typeface="Calibri"/>
                <a:sym typeface="Calibri"/>
              </a:rPr>
              <a:t> </a:t>
            </a:r>
            <a:r>
              <a:rPr lang="en-US" sz="2400" dirty="0" err="1">
                <a:solidFill>
                  <a:srgbClr val="0982B1"/>
                </a:solidFill>
                <a:latin typeface="Calibri"/>
                <a:ea typeface="Calibri"/>
                <a:cs typeface="Calibri"/>
                <a:sym typeface="Calibri"/>
              </a:rPr>
              <a:t>entrantes</a:t>
            </a:r>
            <a:r>
              <a:rPr lang="en-US" sz="2400" dirty="0">
                <a:solidFill>
                  <a:srgbClr val="0982B1"/>
                </a:solidFill>
                <a:latin typeface="Calibri"/>
                <a:ea typeface="Calibri"/>
                <a:cs typeface="Calibri"/>
                <a:sym typeface="Calibri"/>
              </a:rPr>
              <a:t> y faxes a sus </a:t>
            </a:r>
            <a:r>
              <a:rPr lang="en-US" sz="2400" dirty="0" err="1">
                <a:solidFill>
                  <a:srgbClr val="0982B1"/>
                </a:solidFill>
                <a:latin typeface="Calibri"/>
                <a:ea typeface="Calibri"/>
                <a:cs typeface="Calibri"/>
                <a:sym typeface="Calibri"/>
              </a:rPr>
              <a:t>sistemas</a:t>
            </a:r>
            <a:r>
              <a:rPr lang="en-US" sz="2400" dirty="0">
                <a:solidFill>
                  <a:srgbClr val="0982B1"/>
                </a:solidFill>
                <a:latin typeface="Calibri"/>
                <a:ea typeface="Calibri"/>
                <a:cs typeface="Calibri"/>
                <a:sym typeface="Calibri"/>
              </a:rPr>
              <a:t> de administración de </a:t>
            </a:r>
            <a:r>
              <a:rPr lang="en-US" sz="2400" dirty="0" err="1">
                <a:solidFill>
                  <a:srgbClr val="0982B1"/>
                </a:solidFill>
                <a:latin typeface="Calibri"/>
                <a:ea typeface="Calibri"/>
                <a:cs typeface="Calibri"/>
                <a:sym typeface="Calibri"/>
              </a:rPr>
              <a:t>documentos</a:t>
            </a:r>
            <a:r>
              <a:rPr lang="en-US" sz="2400" dirty="0">
                <a:solidFill>
                  <a:srgbClr val="0982B1"/>
                </a:solidFill>
                <a:latin typeface="Calibri"/>
                <a:ea typeface="Calibri"/>
                <a:cs typeface="Calibri"/>
                <a:sym typeface="Calibri"/>
              </a:rPr>
              <a:t>, bases de </a:t>
            </a:r>
            <a:r>
              <a:rPr lang="en-US" sz="2400" dirty="0" err="1">
                <a:solidFill>
                  <a:srgbClr val="0982B1"/>
                </a:solidFill>
                <a:latin typeface="Calibri"/>
                <a:ea typeface="Calibri"/>
                <a:cs typeface="Calibri"/>
                <a:sym typeface="Calibri"/>
              </a:rPr>
              <a:t>datos</a:t>
            </a:r>
            <a:r>
              <a:rPr lang="en-US" sz="2400" dirty="0">
                <a:solidFill>
                  <a:srgbClr val="0982B1"/>
                </a:solidFill>
                <a:latin typeface="Calibri"/>
                <a:ea typeface="Calibri"/>
                <a:cs typeface="Calibri"/>
                <a:sym typeface="Calibri"/>
              </a:rPr>
              <a:t>, </a:t>
            </a:r>
            <a:r>
              <a:rPr lang="en-US" sz="2400" dirty="0" err="1">
                <a:solidFill>
                  <a:srgbClr val="0982B1"/>
                </a:solidFill>
                <a:latin typeface="Calibri"/>
                <a:ea typeface="Calibri"/>
                <a:cs typeface="Calibri"/>
                <a:sym typeface="Calibri"/>
              </a:rPr>
              <a:t>servidores</a:t>
            </a:r>
            <a:r>
              <a:rPr lang="en-US" sz="2400" dirty="0">
                <a:solidFill>
                  <a:srgbClr val="0982B1"/>
                </a:solidFill>
                <a:latin typeface="Calibri"/>
                <a:ea typeface="Calibri"/>
                <a:cs typeface="Calibri"/>
                <a:sym typeface="Calibri"/>
              </a:rPr>
              <a:t> de </a:t>
            </a:r>
            <a:r>
              <a:rPr lang="en-US" sz="2400" dirty="0" err="1">
                <a:solidFill>
                  <a:srgbClr val="0982B1"/>
                </a:solidFill>
                <a:latin typeface="Calibri"/>
                <a:ea typeface="Calibri"/>
                <a:cs typeface="Calibri"/>
                <a:sym typeface="Calibri"/>
              </a:rPr>
              <a:t>archivos</a:t>
            </a:r>
            <a:r>
              <a:rPr lang="en-US" sz="2400" dirty="0">
                <a:solidFill>
                  <a:srgbClr val="0982B1"/>
                </a:solidFill>
                <a:latin typeface="Calibri"/>
                <a:ea typeface="Calibri"/>
                <a:cs typeface="Calibri"/>
                <a:sym typeface="Calibri"/>
              </a:rPr>
              <a:t> </a:t>
            </a:r>
            <a:r>
              <a:rPr lang="en-US" sz="2400" dirty="0" err="1">
                <a:solidFill>
                  <a:srgbClr val="0982B1"/>
                </a:solidFill>
                <a:latin typeface="Calibri"/>
                <a:ea typeface="Calibri"/>
                <a:cs typeface="Calibri"/>
                <a:sym typeface="Calibri"/>
              </a:rPr>
              <a:t>corporativos</a:t>
            </a:r>
            <a:r>
              <a:rPr lang="en-US" sz="2400" dirty="0">
                <a:solidFill>
                  <a:srgbClr val="0982B1"/>
                </a:solidFill>
                <a:latin typeface="Calibri"/>
                <a:ea typeface="Calibri"/>
                <a:cs typeface="Calibri"/>
                <a:sym typeface="Calibri"/>
              </a:rPr>
              <a:t> y </a:t>
            </a:r>
            <a:r>
              <a:rPr lang="en-US" sz="2400" dirty="0" err="1">
                <a:solidFill>
                  <a:srgbClr val="0982B1"/>
                </a:solidFill>
                <a:latin typeface="Calibri"/>
                <a:ea typeface="Calibri"/>
                <a:cs typeface="Calibri"/>
                <a:sym typeface="Calibri"/>
              </a:rPr>
              <a:t>aplicaciones</a:t>
            </a:r>
            <a:r>
              <a:rPr lang="en-US" sz="2400" dirty="0">
                <a:solidFill>
                  <a:srgbClr val="0982B1"/>
                </a:solidFill>
                <a:latin typeface="Calibri"/>
                <a:ea typeface="Calibri"/>
                <a:cs typeface="Calibri"/>
                <a:sym typeface="Calibri"/>
              </a:rPr>
              <a:t> de administración de </a:t>
            </a:r>
            <a:r>
              <a:rPr lang="en-US" sz="2400" dirty="0" err="1">
                <a:solidFill>
                  <a:srgbClr val="0982B1"/>
                </a:solidFill>
                <a:latin typeface="Calibri"/>
                <a:ea typeface="Calibri"/>
                <a:cs typeface="Calibri"/>
                <a:sym typeface="Calibri"/>
              </a:rPr>
              <a:t>contenido</a:t>
            </a:r>
            <a:r>
              <a:rPr lang="en-US" sz="2400" dirty="0">
                <a:solidFill>
                  <a:srgbClr val="0982B1"/>
                </a:solidFill>
                <a:latin typeface="Calibri"/>
                <a:ea typeface="Calibri"/>
                <a:cs typeface="Calibri"/>
                <a:sym typeface="Calibri"/>
              </a:rPr>
              <a:t>.</a:t>
            </a:r>
            <a:endParaRPr sz="1600" dirty="0"/>
          </a:p>
        </p:txBody>
      </p:sp>
      <p:pic>
        <p:nvPicPr>
          <p:cNvPr id="63" name="Google Shape;63;p10" descr="A person standing in front of a computer screen&#10;&#10;Description automatically generated"/>
          <p:cNvPicPr preferRelativeResize="0"/>
          <p:nvPr/>
        </p:nvPicPr>
        <p:blipFill rotWithShape="1">
          <a:blip r:embed="rId3">
            <a:alphaModFix/>
          </a:blip>
          <a:srcRect/>
          <a:stretch/>
        </p:blipFill>
        <p:spPr>
          <a:xfrm>
            <a:off x="0" y="3800104"/>
            <a:ext cx="5176376" cy="3057896"/>
          </a:xfrm>
          <a:prstGeom prst="rect">
            <a:avLst/>
          </a:prstGeom>
          <a:noFill/>
          <a:ln>
            <a:noFill/>
          </a:ln>
        </p:spPr>
      </p:pic>
      <p:cxnSp>
        <p:nvCxnSpPr>
          <p:cNvPr id="64" name="Google Shape;64;p10"/>
          <p:cNvCxnSpPr/>
          <p:nvPr/>
        </p:nvCxnSpPr>
        <p:spPr>
          <a:xfrm>
            <a:off x="944088" y="1626920"/>
            <a:ext cx="878774" cy="0"/>
          </a:xfrm>
          <a:prstGeom prst="straightConnector1">
            <a:avLst/>
          </a:prstGeom>
          <a:noFill/>
          <a:ln w="38100" cap="rnd" cmpd="sng">
            <a:solidFill>
              <a:srgbClr val="0982B1"/>
            </a:solidFill>
            <a:prstDash val="solid"/>
            <a:miter lim="800000"/>
            <a:headEnd type="none" w="sm" len="sm"/>
            <a:tailEnd type="none" w="sm" len="sm"/>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1"/>
          <p:cNvSpPr txBox="1">
            <a:spLocks noGrp="1"/>
          </p:cNvSpPr>
          <p:nvPr>
            <p:ph type="title"/>
          </p:nvPr>
        </p:nvSpPr>
        <p:spPr>
          <a:xfrm>
            <a:off x="838200" y="898512"/>
            <a:ext cx="10515600" cy="558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982B1"/>
              </a:buClr>
              <a:buSzPts val="2400"/>
              <a:buFont typeface="Barlow Medium"/>
              <a:buNone/>
            </a:pPr>
            <a:r>
              <a:rPr lang="en-US" dirty="0">
                <a:solidFill>
                  <a:srgbClr val="0982B1"/>
                </a:solidFill>
                <a:latin typeface="Barlow Medium"/>
                <a:ea typeface="Barlow Medium"/>
                <a:cs typeface="Barlow Medium"/>
                <a:sym typeface="Barlow Medium"/>
              </a:rPr>
              <a:t>CAPTURA</a:t>
            </a:r>
            <a:endParaRPr dirty="0"/>
          </a:p>
        </p:txBody>
      </p:sp>
      <p:sp>
        <p:nvSpPr>
          <p:cNvPr id="71" name="Google Shape;71;p11"/>
          <p:cNvSpPr txBox="1">
            <a:spLocks noGrp="1"/>
          </p:cNvSpPr>
          <p:nvPr>
            <p:ph type="body" idx="1"/>
          </p:nvPr>
        </p:nvSpPr>
        <p:spPr>
          <a:xfrm>
            <a:off x="838199" y="1457312"/>
            <a:ext cx="10849303" cy="21157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0" i="0" u="none" strike="noStrike" cap="none" dirty="0">
                <a:solidFill>
                  <a:schemeClr val="dk1"/>
                </a:solidFill>
                <a:latin typeface="Barlow Light"/>
                <a:ea typeface="Barlow Light"/>
                <a:cs typeface="Barlow Light"/>
                <a:sym typeface="Barlow Light"/>
              </a:rPr>
              <a:t>Capture y </a:t>
            </a:r>
            <a:r>
              <a:rPr lang="en-US" sz="2400" b="0" i="0" u="none" strike="noStrike" cap="none" dirty="0" err="1">
                <a:solidFill>
                  <a:schemeClr val="dk1"/>
                </a:solidFill>
                <a:latin typeface="Barlow Light"/>
                <a:ea typeface="Barlow Light"/>
                <a:cs typeface="Barlow Light"/>
                <a:sym typeface="Barlow Light"/>
              </a:rPr>
              <a:t>convierta</a:t>
            </a:r>
            <a:r>
              <a:rPr lang="en-US" sz="2400" b="0" i="0" u="none" strike="noStrike" cap="none" dirty="0">
                <a:solidFill>
                  <a:schemeClr val="dk1"/>
                </a:solidFill>
                <a:latin typeface="Barlow Light"/>
                <a:ea typeface="Barlow Light"/>
                <a:cs typeface="Barlow Light"/>
                <a:sym typeface="Barlow Light"/>
              </a:rPr>
              <a:t> sus </a:t>
            </a:r>
            <a:r>
              <a:rPr lang="en-US" sz="2400" b="0" i="0" u="none" strike="noStrike" cap="none" dirty="0" err="1">
                <a:solidFill>
                  <a:schemeClr val="dk1"/>
                </a:solidFill>
                <a:latin typeface="Barlow Light"/>
                <a:ea typeface="Barlow Light"/>
                <a:cs typeface="Barlow Light"/>
                <a:sym typeface="Barlow Light"/>
              </a:rPr>
              <a:t>documentos</a:t>
            </a:r>
            <a:r>
              <a:rPr lang="en-US" sz="2400" b="0" i="0" u="none" strike="noStrike" cap="none" dirty="0">
                <a:solidFill>
                  <a:schemeClr val="dk1"/>
                </a:solidFill>
                <a:latin typeface="Barlow Light"/>
                <a:ea typeface="Barlow Light"/>
                <a:cs typeface="Barlow Light"/>
                <a:sym typeface="Barlow Light"/>
              </a:rPr>
              <a:t> </a:t>
            </a:r>
            <a:r>
              <a:rPr lang="en-US" sz="2400" b="0" i="0" u="none" strike="noStrike" cap="none" dirty="0" err="1">
                <a:solidFill>
                  <a:schemeClr val="dk1"/>
                </a:solidFill>
                <a:latin typeface="Barlow Light"/>
                <a:ea typeface="Barlow Light"/>
                <a:cs typeface="Barlow Light"/>
                <a:sym typeface="Barlow Light"/>
              </a:rPr>
              <a:t>en</a:t>
            </a:r>
            <a:r>
              <a:rPr lang="en-US" sz="2400" b="0" i="0" u="none" strike="noStrike" cap="none" dirty="0">
                <a:solidFill>
                  <a:schemeClr val="dk1"/>
                </a:solidFill>
                <a:latin typeface="Barlow Light"/>
                <a:ea typeface="Barlow Light"/>
                <a:cs typeface="Barlow Light"/>
                <a:sym typeface="Barlow Light"/>
              </a:rPr>
              <a:t> </a:t>
            </a:r>
            <a:r>
              <a:rPr lang="en-US" sz="2400" b="0" i="0" u="none" strike="noStrike" cap="none" dirty="0" err="1">
                <a:solidFill>
                  <a:schemeClr val="dk1"/>
                </a:solidFill>
                <a:latin typeface="Barlow Light"/>
                <a:ea typeface="Barlow Light"/>
                <a:cs typeface="Barlow Light"/>
                <a:sym typeface="Barlow Light"/>
              </a:rPr>
              <a:t>papel</a:t>
            </a:r>
            <a:r>
              <a:rPr lang="en-US" sz="2400" b="0" i="0" u="none" strike="noStrike" cap="none" dirty="0">
                <a:solidFill>
                  <a:schemeClr val="dk1"/>
                </a:solidFill>
                <a:latin typeface="Barlow Light"/>
                <a:ea typeface="Barlow Light"/>
                <a:cs typeface="Barlow Light"/>
                <a:sym typeface="Barlow Light"/>
              </a:rPr>
              <a:t> </a:t>
            </a:r>
            <a:r>
              <a:rPr lang="en-US" sz="2400" b="0" i="0" u="none" strike="noStrike" cap="none" dirty="0" err="1">
                <a:solidFill>
                  <a:schemeClr val="dk1"/>
                </a:solidFill>
                <a:latin typeface="Barlow Light"/>
                <a:ea typeface="Barlow Light"/>
                <a:cs typeface="Barlow Light"/>
                <a:sym typeface="Barlow Light"/>
              </a:rPr>
              <a:t>utilizando</a:t>
            </a:r>
            <a:r>
              <a:rPr lang="en-US" sz="2400" b="0" i="0" u="none" strike="noStrike" cap="none" dirty="0">
                <a:solidFill>
                  <a:schemeClr val="dk1"/>
                </a:solidFill>
                <a:latin typeface="Barlow Light"/>
                <a:ea typeface="Barlow Light"/>
                <a:cs typeface="Barlow Light"/>
                <a:sym typeface="Barlow Light"/>
              </a:rPr>
              <a:t> el </a:t>
            </a:r>
            <a:r>
              <a:rPr lang="en-US" sz="2400" b="0" i="0" u="none" strike="noStrike" cap="none" dirty="0" err="1">
                <a:solidFill>
                  <a:schemeClr val="dk1"/>
                </a:solidFill>
                <a:latin typeface="Barlow Light"/>
                <a:ea typeface="Barlow Light"/>
                <a:cs typeface="Barlow Light"/>
                <a:sym typeface="Barlow Light"/>
              </a:rPr>
              <a:t>dispositivo</a:t>
            </a:r>
            <a:r>
              <a:rPr lang="en-US" sz="2400" b="0" i="0" u="none" strike="noStrike" cap="none" dirty="0">
                <a:solidFill>
                  <a:schemeClr val="dk1"/>
                </a:solidFill>
                <a:latin typeface="Barlow Light"/>
                <a:ea typeface="Barlow Light"/>
                <a:cs typeface="Barlow Light"/>
                <a:sym typeface="Barlow Light"/>
              </a:rPr>
              <a:t> </a:t>
            </a:r>
            <a:r>
              <a:rPr lang="en-US" sz="2400" b="0" i="0" u="none" strike="noStrike" cap="none" dirty="0" err="1">
                <a:solidFill>
                  <a:schemeClr val="dk1"/>
                </a:solidFill>
                <a:latin typeface="Barlow Light"/>
                <a:ea typeface="Barlow Light"/>
                <a:cs typeface="Barlow Light"/>
                <a:sym typeface="Barlow Light"/>
              </a:rPr>
              <a:t>multifuncional</a:t>
            </a:r>
            <a:r>
              <a:rPr lang="en-US" sz="2400" b="0" i="0" u="none" strike="noStrike" cap="none" dirty="0">
                <a:solidFill>
                  <a:schemeClr val="dk1"/>
                </a:solidFill>
                <a:latin typeface="Barlow Light"/>
                <a:ea typeface="Barlow Light"/>
                <a:cs typeface="Barlow Light"/>
                <a:sym typeface="Barlow Light"/>
              </a:rPr>
              <a:t> de </a:t>
            </a:r>
            <a:r>
              <a:rPr lang="en-US" sz="2400" b="0" i="0" u="none" strike="noStrike" cap="none" dirty="0" err="1">
                <a:solidFill>
                  <a:schemeClr val="dk1"/>
                </a:solidFill>
                <a:latin typeface="Barlow Light"/>
                <a:ea typeface="Barlow Light"/>
                <a:cs typeface="Barlow Light"/>
                <a:sym typeface="Barlow Light"/>
              </a:rPr>
              <a:t>su</a:t>
            </a:r>
            <a:r>
              <a:rPr lang="en-US" sz="2400" b="0" i="0" u="none" strike="noStrike" cap="none" dirty="0">
                <a:solidFill>
                  <a:schemeClr val="dk1"/>
                </a:solidFill>
                <a:latin typeface="Barlow Light"/>
                <a:ea typeface="Barlow Light"/>
                <a:cs typeface="Barlow Light"/>
                <a:sym typeface="Barlow Light"/>
              </a:rPr>
              <a:t> </a:t>
            </a:r>
            <a:r>
              <a:rPr lang="en-US" sz="2400" b="0" i="0" u="none" strike="noStrike" cap="none" dirty="0" err="1">
                <a:solidFill>
                  <a:schemeClr val="dk1"/>
                </a:solidFill>
                <a:latin typeface="Barlow Light"/>
                <a:ea typeface="Barlow Light"/>
                <a:cs typeface="Barlow Light"/>
                <a:sym typeface="Barlow Light"/>
              </a:rPr>
              <a:t>oficina</a:t>
            </a:r>
            <a:r>
              <a:rPr lang="en-US" sz="2400" b="0" i="0" u="none" strike="noStrike" cap="none" dirty="0">
                <a:solidFill>
                  <a:schemeClr val="dk1"/>
                </a:solidFill>
                <a:latin typeface="Barlow Light"/>
                <a:ea typeface="Barlow Light"/>
                <a:cs typeface="Barlow Light"/>
                <a:sym typeface="Barlow Light"/>
              </a:rPr>
              <a:t> (con </a:t>
            </a:r>
            <a:r>
              <a:rPr lang="en-US" sz="2400" b="0" i="0" u="none" strike="noStrike" cap="none" dirty="0" err="1">
                <a:solidFill>
                  <a:schemeClr val="dk1"/>
                </a:solidFill>
                <a:latin typeface="Barlow Light"/>
                <a:ea typeface="Barlow Light"/>
                <a:cs typeface="Barlow Light"/>
                <a:sym typeface="Barlow Light"/>
              </a:rPr>
              <a:t>aplicaciones</a:t>
            </a:r>
            <a:r>
              <a:rPr lang="en-US" sz="2400" b="0" i="0" u="none" strike="noStrike" cap="none" dirty="0">
                <a:solidFill>
                  <a:schemeClr val="dk1"/>
                </a:solidFill>
                <a:latin typeface="Barlow Light"/>
                <a:ea typeface="Barlow Light"/>
                <a:cs typeface="Barlow Light"/>
                <a:sym typeface="Barlow Light"/>
              </a:rPr>
              <a:t> para las </a:t>
            </a:r>
            <a:r>
              <a:rPr lang="en-US" sz="2400" b="0" i="0" u="none" strike="noStrike" cap="none" dirty="0" err="1">
                <a:solidFill>
                  <a:schemeClr val="dk1"/>
                </a:solidFill>
                <a:latin typeface="Barlow Light"/>
                <a:ea typeface="Barlow Light"/>
                <a:cs typeface="Barlow Light"/>
                <a:sym typeface="Barlow Light"/>
              </a:rPr>
              <a:t>marcas</a:t>
            </a:r>
            <a:r>
              <a:rPr lang="en-US" sz="2400" b="0" i="0" u="none" strike="noStrike" cap="none" dirty="0">
                <a:solidFill>
                  <a:schemeClr val="dk1"/>
                </a:solidFill>
                <a:latin typeface="Barlow Light"/>
                <a:ea typeface="Barlow Light"/>
                <a:cs typeface="Barlow Light"/>
                <a:sym typeface="Barlow Light"/>
              </a:rPr>
              <a:t> </a:t>
            </a:r>
            <a:r>
              <a:rPr lang="en-US" sz="2400" b="0" i="0" u="none" strike="noStrike" cap="none" dirty="0" err="1">
                <a:solidFill>
                  <a:schemeClr val="dk1"/>
                </a:solidFill>
                <a:latin typeface="Barlow Light"/>
                <a:ea typeface="Barlow Light"/>
                <a:cs typeface="Barlow Light"/>
                <a:sym typeface="Barlow Light"/>
              </a:rPr>
              <a:t>más</a:t>
            </a:r>
            <a:r>
              <a:rPr lang="en-US" sz="2400" b="0" i="0" u="none" strike="noStrike" cap="none" dirty="0">
                <a:solidFill>
                  <a:schemeClr val="dk1"/>
                </a:solidFill>
                <a:latin typeface="Barlow Light"/>
                <a:ea typeface="Barlow Light"/>
                <a:cs typeface="Barlow Light"/>
                <a:sym typeface="Barlow Light"/>
              </a:rPr>
              <a:t> </a:t>
            </a:r>
            <a:r>
              <a:rPr lang="en-US" sz="2400" b="0" i="0" u="none" strike="noStrike" cap="none" dirty="0" err="1">
                <a:solidFill>
                  <a:schemeClr val="dk1"/>
                </a:solidFill>
                <a:latin typeface="Barlow Light"/>
                <a:ea typeface="Barlow Light"/>
                <a:cs typeface="Barlow Light"/>
                <a:sym typeface="Barlow Light"/>
              </a:rPr>
              <a:t>populares</a:t>
            </a:r>
            <a:r>
              <a:rPr lang="en-US" sz="2400" b="0" i="0" u="none" strike="noStrike" cap="none" dirty="0">
                <a:solidFill>
                  <a:schemeClr val="dk1"/>
                </a:solidFill>
                <a:latin typeface="Barlow Light"/>
                <a:ea typeface="Barlow Light"/>
                <a:cs typeface="Barlow Light"/>
                <a:sym typeface="Barlow Light"/>
              </a:rPr>
              <a:t>) a </a:t>
            </a:r>
            <a:r>
              <a:rPr lang="en-US" sz="2400" b="0" i="0" u="none" strike="noStrike" cap="none" dirty="0" err="1">
                <a:solidFill>
                  <a:schemeClr val="dk1"/>
                </a:solidFill>
                <a:latin typeface="Barlow Light"/>
                <a:ea typeface="Barlow Light"/>
                <a:cs typeface="Barlow Light"/>
                <a:sym typeface="Barlow Light"/>
              </a:rPr>
              <a:t>través</a:t>
            </a:r>
            <a:r>
              <a:rPr lang="en-US" sz="2400" b="0" i="0" u="none" strike="noStrike" cap="none" dirty="0">
                <a:solidFill>
                  <a:schemeClr val="dk1"/>
                </a:solidFill>
                <a:latin typeface="Barlow Light"/>
                <a:ea typeface="Barlow Light"/>
                <a:cs typeface="Barlow Light"/>
                <a:sym typeface="Barlow Light"/>
              </a:rPr>
              <a:t> del </a:t>
            </a:r>
            <a:r>
              <a:rPr lang="en-US" sz="2400" b="0" i="0" u="none" strike="noStrike" cap="none" dirty="0" err="1">
                <a:solidFill>
                  <a:schemeClr val="dk1"/>
                </a:solidFill>
                <a:latin typeface="Barlow Light"/>
                <a:ea typeface="Barlow Light"/>
                <a:cs typeface="Barlow Light"/>
                <a:sym typeface="Barlow Light"/>
              </a:rPr>
              <a:t>cliente</a:t>
            </a:r>
            <a:r>
              <a:rPr lang="en-US" sz="2400" b="0" i="0" u="none" strike="noStrike" cap="none" dirty="0">
                <a:solidFill>
                  <a:schemeClr val="dk1"/>
                </a:solidFill>
                <a:latin typeface="Barlow Light"/>
                <a:ea typeface="Barlow Light"/>
                <a:cs typeface="Barlow Light"/>
                <a:sym typeface="Barlow Light"/>
              </a:rPr>
              <a:t> </a:t>
            </a:r>
            <a:r>
              <a:rPr lang="en-US" sz="2400" b="0" i="0" u="none" strike="noStrike" cap="none" dirty="0" err="1">
                <a:solidFill>
                  <a:schemeClr val="dk1"/>
                </a:solidFill>
                <a:latin typeface="Barlow Light"/>
                <a:ea typeface="Barlow Light"/>
                <a:cs typeface="Barlow Light"/>
                <a:sym typeface="Barlow Light"/>
              </a:rPr>
              <a:t>integrado</a:t>
            </a:r>
            <a:r>
              <a:rPr lang="en-US" sz="2400" b="0" i="0" u="none" strike="noStrike" cap="none" dirty="0">
                <a:solidFill>
                  <a:schemeClr val="dk1"/>
                </a:solidFill>
                <a:latin typeface="Barlow Light"/>
                <a:ea typeface="Barlow Light"/>
                <a:cs typeface="Barlow Light"/>
                <a:sym typeface="Barlow Light"/>
              </a:rPr>
              <a:t> </a:t>
            </a:r>
            <a:r>
              <a:rPr lang="en-US" sz="2400" b="0" i="0" u="none" strike="noStrike" cap="none" dirty="0" err="1">
                <a:solidFill>
                  <a:schemeClr val="dk1"/>
                </a:solidFill>
                <a:latin typeface="Barlow Light"/>
                <a:ea typeface="Barlow Light"/>
                <a:cs typeface="Barlow Light"/>
                <a:sym typeface="Barlow Light"/>
              </a:rPr>
              <a:t>Scanshare</a:t>
            </a:r>
            <a:r>
              <a:rPr lang="en-US" sz="2400" b="0" i="0" u="none" strike="noStrike" cap="none" dirty="0">
                <a:solidFill>
                  <a:schemeClr val="dk1"/>
                </a:solidFill>
                <a:latin typeface="Barlow Light"/>
                <a:ea typeface="Barlow Light"/>
                <a:cs typeface="Barlow Light"/>
                <a:sym typeface="Barlow Light"/>
              </a:rPr>
              <a:t> Capture.</a:t>
            </a:r>
            <a:endParaRPr dirty="0"/>
          </a:p>
        </p:txBody>
      </p:sp>
      <p:pic>
        <p:nvPicPr>
          <p:cNvPr id="72" name="Google Shape;72;p11"/>
          <p:cNvPicPr preferRelativeResize="0"/>
          <p:nvPr/>
        </p:nvPicPr>
        <p:blipFill>
          <a:blip r:embed="rId3">
            <a:alphaModFix/>
          </a:blip>
          <a:stretch>
            <a:fillRect/>
          </a:stretch>
        </p:blipFill>
        <p:spPr>
          <a:xfrm>
            <a:off x="5209870" y="2856575"/>
            <a:ext cx="6982126" cy="40014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2"/>
          <p:cNvSpPr txBox="1">
            <a:spLocks noGrp="1"/>
          </p:cNvSpPr>
          <p:nvPr>
            <p:ph type="title"/>
          </p:nvPr>
        </p:nvSpPr>
        <p:spPr>
          <a:xfrm>
            <a:off x="838200" y="824940"/>
            <a:ext cx="10515600" cy="558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982B1"/>
              </a:buClr>
              <a:buSzPts val="2400"/>
              <a:buFont typeface="Barlow Medium"/>
              <a:buNone/>
            </a:pPr>
            <a:r>
              <a:rPr lang="en-US" dirty="0">
                <a:solidFill>
                  <a:srgbClr val="0982B1"/>
                </a:solidFill>
                <a:latin typeface="Barlow Medium"/>
                <a:ea typeface="Barlow Medium"/>
                <a:cs typeface="Barlow Medium"/>
                <a:sym typeface="Barlow Medium"/>
              </a:rPr>
              <a:t>PROCESO</a:t>
            </a:r>
            <a:endParaRPr dirty="0"/>
          </a:p>
        </p:txBody>
      </p:sp>
      <p:sp>
        <p:nvSpPr>
          <p:cNvPr id="79" name="Google Shape;79;p12"/>
          <p:cNvSpPr txBox="1"/>
          <p:nvPr/>
        </p:nvSpPr>
        <p:spPr>
          <a:xfrm>
            <a:off x="838200" y="1313100"/>
            <a:ext cx="10439400" cy="2115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0" i="0" u="none" strike="noStrike" cap="none" dirty="0" err="1">
                <a:solidFill>
                  <a:schemeClr val="dk1"/>
                </a:solidFill>
                <a:latin typeface="Barlow Light"/>
                <a:ea typeface="Barlow Light"/>
                <a:cs typeface="Barlow Light"/>
                <a:sym typeface="Barlow Light"/>
              </a:rPr>
              <a:t>Scanshare</a:t>
            </a:r>
            <a:r>
              <a:rPr lang="en-US" sz="2400" b="0" i="0" u="none" strike="noStrike" cap="none" dirty="0">
                <a:solidFill>
                  <a:schemeClr val="dk1"/>
                </a:solidFill>
                <a:latin typeface="Barlow Light"/>
                <a:ea typeface="Barlow Light"/>
                <a:cs typeface="Barlow Light"/>
                <a:sym typeface="Barlow Light"/>
              </a:rPr>
              <a:t> Capture </a:t>
            </a:r>
            <a:r>
              <a:rPr lang="en-US" sz="2400" b="0" i="0" u="none" strike="noStrike" cap="none" dirty="0" err="1">
                <a:solidFill>
                  <a:schemeClr val="dk1"/>
                </a:solidFill>
                <a:latin typeface="Barlow Light"/>
                <a:ea typeface="Barlow Light"/>
                <a:cs typeface="Barlow Light"/>
                <a:sym typeface="Barlow Light"/>
              </a:rPr>
              <a:t>ofrece</a:t>
            </a:r>
            <a:r>
              <a:rPr lang="en-US" sz="2400" b="0" i="0" u="none" strike="noStrike" cap="none" dirty="0">
                <a:solidFill>
                  <a:schemeClr val="dk1"/>
                </a:solidFill>
                <a:latin typeface="Barlow Light"/>
                <a:ea typeface="Barlow Light"/>
                <a:cs typeface="Barlow Light"/>
                <a:sym typeface="Barlow Light"/>
              </a:rPr>
              <a:t> </a:t>
            </a:r>
            <a:r>
              <a:rPr lang="en-US" sz="2400" b="0" i="0" u="none" strike="noStrike" cap="none" dirty="0" err="1">
                <a:solidFill>
                  <a:schemeClr val="dk1"/>
                </a:solidFill>
                <a:latin typeface="Barlow Light"/>
                <a:ea typeface="Barlow Light"/>
                <a:cs typeface="Barlow Light"/>
                <a:sym typeface="Barlow Light"/>
              </a:rPr>
              <a:t>una</a:t>
            </a:r>
            <a:r>
              <a:rPr lang="en-US" sz="2400" b="0" i="0" u="none" strike="noStrike" cap="none" dirty="0">
                <a:solidFill>
                  <a:schemeClr val="dk1"/>
                </a:solidFill>
                <a:latin typeface="Barlow Light"/>
                <a:ea typeface="Barlow Light"/>
                <a:cs typeface="Barlow Light"/>
                <a:sym typeface="Barlow Light"/>
              </a:rPr>
              <a:t> </a:t>
            </a:r>
            <a:r>
              <a:rPr lang="en-US" sz="2400" b="0" i="0" u="none" strike="noStrike" cap="none" dirty="0" err="1">
                <a:solidFill>
                  <a:schemeClr val="dk1"/>
                </a:solidFill>
                <a:latin typeface="Barlow Light"/>
                <a:ea typeface="Barlow Light"/>
                <a:cs typeface="Barlow Light"/>
                <a:sym typeface="Barlow Light"/>
              </a:rPr>
              <a:t>función</a:t>
            </a:r>
            <a:r>
              <a:rPr lang="en-US" sz="2400" b="0" i="0" u="none" strike="noStrike" cap="none" dirty="0">
                <a:solidFill>
                  <a:schemeClr val="dk1"/>
                </a:solidFill>
                <a:latin typeface="Barlow Light"/>
                <a:ea typeface="Barlow Light"/>
                <a:cs typeface="Barlow Light"/>
                <a:sym typeface="Barlow Light"/>
              </a:rPr>
              <a:t> </a:t>
            </a:r>
            <a:r>
              <a:rPr lang="en-US" sz="2400" b="0" i="0" u="none" strike="noStrike" cap="none" dirty="0" err="1">
                <a:solidFill>
                  <a:schemeClr val="dk1"/>
                </a:solidFill>
                <a:latin typeface="Barlow Light"/>
                <a:ea typeface="Barlow Light"/>
                <a:cs typeface="Barlow Light"/>
                <a:sym typeface="Barlow Light"/>
              </a:rPr>
              <a:t>inteligente</a:t>
            </a:r>
            <a:r>
              <a:rPr lang="en-US" sz="2400" b="0" i="0" u="none" strike="noStrike" cap="none" dirty="0">
                <a:solidFill>
                  <a:schemeClr val="dk1"/>
                </a:solidFill>
                <a:latin typeface="Barlow Light"/>
                <a:ea typeface="Barlow Light"/>
                <a:cs typeface="Barlow Light"/>
                <a:sym typeface="Barlow Light"/>
              </a:rPr>
              <a:t> de </a:t>
            </a:r>
            <a:r>
              <a:rPr lang="en-US" sz="2400" b="0" i="0" u="none" strike="noStrike" cap="none" dirty="0" err="1">
                <a:solidFill>
                  <a:schemeClr val="dk1"/>
                </a:solidFill>
                <a:latin typeface="Barlow Light"/>
                <a:ea typeface="Barlow Light"/>
                <a:cs typeface="Barlow Light"/>
                <a:sym typeface="Barlow Light"/>
              </a:rPr>
              <a:t>detección</a:t>
            </a:r>
            <a:r>
              <a:rPr lang="en-US" sz="2400" b="0" i="0" u="none" strike="noStrike" cap="none" dirty="0">
                <a:solidFill>
                  <a:schemeClr val="dk1"/>
                </a:solidFill>
                <a:latin typeface="Barlow Light"/>
                <a:ea typeface="Barlow Light"/>
                <a:cs typeface="Barlow Light"/>
                <a:sym typeface="Barlow Light"/>
              </a:rPr>
              <a:t> y </a:t>
            </a:r>
            <a:r>
              <a:rPr lang="en-US" sz="2400" b="0" i="0" u="none" strike="noStrike" cap="none" dirty="0" err="1">
                <a:solidFill>
                  <a:schemeClr val="dk1"/>
                </a:solidFill>
                <a:latin typeface="Barlow Light"/>
                <a:ea typeface="Barlow Light"/>
                <a:cs typeface="Barlow Light"/>
                <a:sym typeface="Barlow Light"/>
              </a:rPr>
              <a:t>separación</a:t>
            </a:r>
            <a:r>
              <a:rPr lang="en-US" sz="2400" b="0" i="0" u="none" strike="noStrike" cap="none" dirty="0">
                <a:solidFill>
                  <a:schemeClr val="dk1"/>
                </a:solidFill>
                <a:latin typeface="Barlow Light"/>
                <a:ea typeface="Barlow Light"/>
                <a:cs typeface="Barlow Light"/>
                <a:sym typeface="Barlow Light"/>
              </a:rPr>
              <a:t> de </a:t>
            </a:r>
            <a:r>
              <a:rPr lang="en-US" sz="2400" b="0" i="0" u="none" strike="noStrike" cap="none" dirty="0" err="1">
                <a:solidFill>
                  <a:schemeClr val="dk1"/>
                </a:solidFill>
                <a:latin typeface="Barlow Light"/>
                <a:ea typeface="Barlow Light"/>
                <a:cs typeface="Barlow Light"/>
                <a:sym typeface="Barlow Light"/>
              </a:rPr>
              <a:t>códigos</a:t>
            </a:r>
            <a:r>
              <a:rPr lang="en-US" sz="2400" b="0" i="0" u="none" strike="noStrike" cap="none" dirty="0">
                <a:solidFill>
                  <a:schemeClr val="dk1"/>
                </a:solidFill>
                <a:latin typeface="Barlow Light"/>
                <a:ea typeface="Barlow Light"/>
                <a:cs typeface="Barlow Light"/>
                <a:sym typeface="Barlow Light"/>
              </a:rPr>
              <a:t> de barras </a:t>
            </a:r>
            <a:r>
              <a:rPr lang="en-US" sz="2400" b="0" i="0" u="none" strike="noStrike" cap="none" dirty="0" err="1">
                <a:solidFill>
                  <a:schemeClr val="dk1"/>
                </a:solidFill>
                <a:latin typeface="Barlow Light"/>
                <a:ea typeface="Barlow Light"/>
                <a:cs typeface="Barlow Light"/>
                <a:sym typeface="Barlow Light"/>
              </a:rPr>
              <a:t>además</a:t>
            </a:r>
            <a:r>
              <a:rPr lang="en-US" sz="2400" b="0" i="0" u="none" strike="noStrike" cap="none" dirty="0">
                <a:solidFill>
                  <a:schemeClr val="dk1"/>
                </a:solidFill>
                <a:latin typeface="Barlow Light"/>
                <a:ea typeface="Barlow Light"/>
                <a:cs typeface="Barlow Light"/>
                <a:sym typeface="Barlow Light"/>
              </a:rPr>
              <a:t> de la </a:t>
            </a:r>
            <a:r>
              <a:rPr lang="en-US" sz="2400" b="0" i="0" u="none" strike="noStrike" cap="none" dirty="0" err="1">
                <a:solidFill>
                  <a:schemeClr val="dk1"/>
                </a:solidFill>
                <a:latin typeface="Barlow Light"/>
                <a:ea typeface="Barlow Light"/>
                <a:cs typeface="Barlow Light"/>
                <a:sym typeface="Barlow Light"/>
              </a:rPr>
              <a:t>división</a:t>
            </a:r>
            <a:r>
              <a:rPr lang="en-US" sz="2400" b="0" i="0" u="none" strike="noStrike" cap="none" dirty="0">
                <a:solidFill>
                  <a:schemeClr val="dk1"/>
                </a:solidFill>
                <a:latin typeface="Barlow Light"/>
                <a:ea typeface="Barlow Light"/>
                <a:cs typeface="Barlow Light"/>
                <a:sym typeface="Barlow Light"/>
              </a:rPr>
              <a:t> </a:t>
            </a:r>
            <a:r>
              <a:rPr lang="en-US" sz="2400" b="0" i="0" u="none" strike="noStrike" cap="none" dirty="0" err="1">
                <a:solidFill>
                  <a:schemeClr val="dk1"/>
                </a:solidFill>
                <a:latin typeface="Barlow Light"/>
                <a:ea typeface="Barlow Light"/>
                <a:cs typeface="Barlow Light"/>
                <a:sym typeface="Barlow Light"/>
              </a:rPr>
              <a:t>inteligente</a:t>
            </a:r>
            <a:r>
              <a:rPr lang="en-US" sz="2400" b="0" i="0" u="none" strike="noStrike" cap="none" dirty="0">
                <a:solidFill>
                  <a:schemeClr val="dk1"/>
                </a:solidFill>
                <a:latin typeface="Barlow Light"/>
                <a:ea typeface="Barlow Light"/>
                <a:cs typeface="Barlow Light"/>
                <a:sym typeface="Barlow Light"/>
              </a:rPr>
              <a:t> de </a:t>
            </a:r>
            <a:r>
              <a:rPr lang="en-US" sz="2400" b="0" i="0" u="none" strike="noStrike" cap="none" dirty="0" err="1">
                <a:solidFill>
                  <a:schemeClr val="dk1"/>
                </a:solidFill>
                <a:latin typeface="Barlow Light"/>
                <a:ea typeface="Barlow Light"/>
                <a:cs typeface="Barlow Light"/>
                <a:sym typeface="Barlow Light"/>
              </a:rPr>
              <a:t>páginas</a:t>
            </a:r>
            <a:r>
              <a:rPr lang="en-US" sz="2400" b="0" i="0" u="none" strike="noStrike" cap="none" dirty="0">
                <a:solidFill>
                  <a:schemeClr val="dk1"/>
                </a:solidFill>
                <a:latin typeface="Barlow Light"/>
                <a:ea typeface="Barlow Light"/>
                <a:cs typeface="Barlow Light"/>
                <a:sym typeface="Barlow Light"/>
              </a:rPr>
              <a:t>, lo que le </a:t>
            </a:r>
            <a:r>
              <a:rPr lang="en-US" sz="2400" b="0" i="0" u="none" strike="noStrike" cap="none" dirty="0" err="1">
                <a:solidFill>
                  <a:schemeClr val="dk1"/>
                </a:solidFill>
                <a:latin typeface="Barlow Light"/>
                <a:ea typeface="Barlow Light"/>
                <a:cs typeface="Barlow Light"/>
                <a:sym typeface="Barlow Light"/>
              </a:rPr>
              <a:t>permite</a:t>
            </a:r>
            <a:r>
              <a:rPr lang="en-US" sz="2400" b="0" i="0" u="none" strike="noStrike" cap="none" dirty="0">
                <a:solidFill>
                  <a:schemeClr val="dk1"/>
                </a:solidFill>
                <a:latin typeface="Barlow Light"/>
                <a:ea typeface="Barlow Light"/>
                <a:cs typeface="Barlow Light"/>
                <a:sym typeface="Barlow Light"/>
              </a:rPr>
              <a:t> </a:t>
            </a:r>
            <a:r>
              <a:rPr lang="en-US" sz="2400" b="0" i="0" u="none" strike="noStrike" cap="none" dirty="0" err="1">
                <a:solidFill>
                  <a:schemeClr val="dk1"/>
                </a:solidFill>
                <a:latin typeface="Barlow Light"/>
                <a:ea typeface="Barlow Light"/>
                <a:cs typeface="Barlow Light"/>
                <a:sym typeface="Barlow Light"/>
              </a:rPr>
              <a:t>capturar</a:t>
            </a:r>
            <a:r>
              <a:rPr lang="en-US" sz="2400" b="0" i="0" u="none" strike="noStrike" cap="none" dirty="0">
                <a:solidFill>
                  <a:schemeClr val="dk1"/>
                </a:solidFill>
                <a:latin typeface="Barlow Light"/>
                <a:ea typeface="Barlow Light"/>
                <a:cs typeface="Barlow Light"/>
                <a:sym typeface="Barlow Light"/>
              </a:rPr>
              <a:t> </a:t>
            </a:r>
            <a:r>
              <a:rPr lang="en-US" sz="2400" b="0" i="0" u="none" strike="noStrike" cap="none" dirty="0" err="1">
                <a:solidFill>
                  <a:schemeClr val="dk1"/>
                </a:solidFill>
                <a:latin typeface="Barlow Light"/>
                <a:ea typeface="Barlow Light"/>
                <a:cs typeface="Barlow Light"/>
                <a:sym typeface="Barlow Light"/>
              </a:rPr>
              <a:t>varias</a:t>
            </a:r>
            <a:r>
              <a:rPr lang="en-US" sz="2400" b="0" i="0" u="none" strike="noStrike" cap="none" dirty="0">
                <a:solidFill>
                  <a:schemeClr val="dk1"/>
                </a:solidFill>
                <a:latin typeface="Barlow Light"/>
                <a:ea typeface="Barlow Light"/>
                <a:cs typeface="Barlow Light"/>
                <a:sym typeface="Barlow Light"/>
              </a:rPr>
              <a:t> </a:t>
            </a:r>
            <a:r>
              <a:rPr lang="en-US" sz="2400" b="0" i="0" u="none" strike="noStrike" cap="none" dirty="0" err="1">
                <a:solidFill>
                  <a:schemeClr val="dk1"/>
                </a:solidFill>
                <a:latin typeface="Barlow Light"/>
                <a:ea typeface="Barlow Light"/>
                <a:cs typeface="Barlow Light"/>
                <a:sym typeface="Barlow Light"/>
              </a:rPr>
              <a:t>páginas</a:t>
            </a:r>
            <a:r>
              <a:rPr lang="en-US" sz="2400" b="0" i="0" u="none" strike="noStrike" cap="none" dirty="0">
                <a:solidFill>
                  <a:schemeClr val="dk1"/>
                </a:solidFill>
                <a:latin typeface="Barlow Light"/>
                <a:ea typeface="Barlow Light"/>
                <a:cs typeface="Barlow Light"/>
                <a:sym typeface="Barlow Light"/>
              </a:rPr>
              <a:t> </a:t>
            </a:r>
            <a:r>
              <a:rPr lang="en-US" sz="2400" b="0" i="0" u="none" strike="noStrike" cap="none" dirty="0" err="1">
                <a:solidFill>
                  <a:schemeClr val="dk1"/>
                </a:solidFill>
                <a:latin typeface="Barlow Light"/>
                <a:ea typeface="Barlow Light"/>
                <a:cs typeface="Barlow Light"/>
                <a:sym typeface="Barlow Light"/>
              </a:rPr>
              <a:t>pero</a:t>
            </a:r>
            <a:r>
              <a:rPr lang="en-US" sz="2400" b="0" i="0" u="none" strike="noStrike" cap="none" dirty="0">
                <a:solidFill>
                  <a:schemeClr val="dk1"/>
                </a:solidFill>
                <a:latin typeface="Barlow Light"/>
                <a:ea typeface="Barlow Light"/>
                <a:cs typeface="Barlow Light"/>
                <a:sym typeface="Barlow Light"/>
              </a:rPr>
              <a:t> </a:t>
            </a:r>
            <a:r>
              <a:rPr lang="en-US" sz="2400" b="0" i="0" u="none" strike="noStrike" cap="none" dirty="0" err="1">
                <a:solidFill>
                  <a:schemeClr val="dk1"/>
                </a:solidFill>
                <a:latin typeface="Barlow Light"/>
                <a:ea typeface="Barlow Light"/>
                <a:cs typeface="Barlow Light"/>
                <a:sym typeface="Barlow Light"/>
              </a:rPr>
              <a:t>almacenar</a:t>
            </a:r>
            <a:r>
              <a:rPr lang="en-US" sz="2400" b="0" i="0" u="none" strike="noStrike" cap="none" dirty="0">
                <a:solidFill>
                  <a:schemeClr val="dk1"/>
                </a:solidFill>
                <a:latin typeface="Barlow Light"/>
                <a:ea typeface="Barlow Light"/>
                <a:cs typeface="Barlow Light"/>
                <a:sym typeface="Barlow Light"/>
              </a:rPr>
              <a:t> </a:t>
            </a:r>
            <a:r>
              <a:rPr lang="en-US" sz="2400" b="0" i="0" u="none" strike="noStrike" cap="none" dirty="0" err="1">
                <a:solidFill>
                  <a:schemeClr val="dk1"/>
                </a:solidFill>
                <a:latin typeface="Barlow Light"/>
                <a:ea typeface="Barlow Light"/>
                <a:cs typeface="Barlow Light"/>
                <a:sym typeface="Barlow Light"/>
              </a:rPr>
              <a:t>cada</a:t>
            </a:r>
            <a:r>
              <a:rPr lang="en-US" sz="2400" b="0" i="0" u="none" strike="noStrike" cap="none" dirty="0">
                <a:solidFill>
                  <a:schemeClr val="dk1"/>
                </a:solidFill>
                <a:latin typeface="Barlow Light"/>
                <a:ea typeface="Barlow Light"/>
                <a:cs typeface="Barlow Light"/>
                <a:sym typeface="Barlow Light"/>
              </a:rPr>
              <a:t> </a:t>
            </a:r>
            <a:r>
              <a:rPr lang="en-US" sz="2400" b="0" i="0" u="none" strike="noStrike" cap="none" dirty="0" err="1">
                <a:solidFill>
                  <a:schemeClr val="dk1"/>
                </a:solidFill>
                <a:latin typeface="Barlow Light"/>
                <a:ea typeface="Barlow Light"/>
                <a:cs typeface="Barlow Light"/>
                <a:sym typeface="Barlow Light"/>
              </a:rPr>
              <a:t>página</a:t>
            </a:r>
            <a:r>
              <a:rPr lang="en-US" sz="2400" b="0" i="0" u="none" strike="noStrike" cap="none" dirty="0">
                <a:solidFill>
                  <a:schemeClr val="dk1"/>
                </a:solidFill>
                <a:latin typeface="Barlow Light"/>
                <a:ea typeface="Barlow Light"/>
                <a:cs typeface="Barlow Light"/>
                <a:sym typeface="Barlow Light"/>
              </a:rPr>
              <a:t> </a:t>
            </a:r>
            <a:r>
              <a:rPr lang="en-US" sz="2400" b="0" i="0" u="none" strike="noStrike" cap="none" dirty="0" err="1">
                <a:solidFill>
                  <a:schemeClr val="dk1"/>
                </a:solidFill>
                <a:latin typeface="Barlow Light"/>
                <a:ea typeface="Barlow Light"/>
                <a:cs typeface="Barlow Light"/>
                <a:sym typeface="Barlow Light"/>
              </a:rPr>
              <a:t>por</a:t>
            </a:r>
            <a:r>
              <a:rPr lang="en-US" sz="2400" b="0" i="0" u="none" strike="noStrike" cap="none" dirty="0">
                <a:solidFill>
                  <a:schemeClr val="dk1"/>
                </a:solidFill>
                <a:latin typeface="Barlow Light"/>
                <a:ea typeface="Barlow Light"/>
                <a:cs typeface="Barlow Light"/>
                <a:sym typeface="Barlow Light"/>
              </a:rPr>
              <a:t> </a:t>
            </a:r>
            <a:r>
              <a:rPr lang="en-US" sz="2400" b="0" i="0" u="none" strike="noStrike" cap="none" dirty="0" err="1">
                <a:solidFill>
                  <a:schemeClr val="dk1"/>
                </a:solidFill>
                <a:latin typeface="Barlow Light"/>
                <a:ea typeface="Barlow Light"/>
                <a:cs typeface="Barlow Light"/>
                <a:sym typeface="Barlow Light"/>
              </a:rPr>
              <a:t>separado</a:t>
            </a:r>
            <a:r>
              <a:rPr lang="en-US" sz="2400" b="0" i="0" u="none" strike="noStrike" cap="none" dirty="0">
                <a:solidFill>
                  <a:schemeClr val="dk1"/>
                </a:solidFill>
                <a:latin typeface="Barlow Light"/>
                <a:ea typeface="Barlow Light"/>
                <a:cs typeface="Barlow Light"/>
                <a:sym typeface="Barlow Light"/>
              </a:rPr>
              <a:t>. El </a:t>
            </a:r>
            <a:r>
              <a:rPr lang="en-US" sz="2400" b="0" i="0" u="none" strike="noStrike" cap="none" dirty="0" err="1">
                <a:solidFill>
                  <a:schemeClr val="dk1"/>
                </a:solidFill>
                <a:latin typeface="Barlow Light"/>
                <a:ea typeface="Barlow Light"/>
                <a:cs typeface="Barlow Light"/>
                <a:sym typeface="Barlow Light"/>
              </a:rPr>
              <a:t>reconocimiento</a:t>
            </a:r>
            <a:r>
              <a:rPr lang="en-US" sz="2400" b="0" i="0" u="none" strike="noStrike" cap="none" dirty="0">
                <a:solidFill>
                  <a:schemeClr val="dk1"/>
                </a:solidFill>
                <a:latin typeface="Barlow Light"/>
                <a:ea typeface="Barlow Light"/>
                <a:cs typeface="Barlow Light"/>
                <a:sym typeface="Barlow Light"/>
              </a:rPr>
              <a:t> de </a:t>
            </a:r>
            <a:r>
              <a:rPr lang="en-US" sz="2400" b="0" i="0" u="none" strike="noStrike" cap="none" dirty="0" err="1">
                <a:solidFill>
                  <a:schemeClr val="dk1"/>
                </a:solidFill>
                <a:latin typeface="Barlow Light"/>
                <a:ea typeface="Barlow Light"/>
                <a:cs typeface="Barlow Light"/>
                <a:sym typeface="Barlow Light"/>
              </a:rPr>
              <a:t>caracteres</a:t>
            </a:r>
            <a:r>
              <a:rPr lang="en-US" sz="2400" b="0" i="0" u="none" strike="noStrike" cap="none" dirty="0">
                <a:solidFill>
                  <a:schemeClr val="dk1"/>
                </a:solidFill>
                <a:latin typeface="Barlow Light"/>
                <a:ea typeface="Barlow Light"/>
                <a:cs typeface="Barlow Light"/>
                <a:sym typeface="Barlow Light"/>
              </a:rPr>
              <a:t> </a:t>
            </a:r>
            <a:r>
              <a:rPr lang="en-US" sz="2400" b="0" i="0" u="none" strike="noStrike" cap="none" dirty="0" err="1">
                <a:solidFill>
                  <a:schemeClr val="dk1"/>
                </a:solidFill>
                <a:latin typeface="Barlow Light"/>
                <a:ea typeface="Barlow Light"/>
                <a:cs typeface="Barlow Light"/>
                <a:sym typeface="Barlow Light"/>
              </a:rPr>
              <a:t>zonales</a:t>
            </a:r>
            <a:r>
              <a:rPr lang="en-US" sz="2400" b="0" i="0" u="none" strike="noStrike" cap="none" dirty="0">
                <a:solidFill>
                  <a:schemeClr val="dk1"/>
                </a:solidFill>
                <a:latin typeface="Barlow Light"/>
                <a:ea typeface="Barlow Light"/>
                <a:cs typeface="Barlow Light"/>
                <a:sym typeface="Barlow Light"/>
              </a:rPr>
              <a:t> </a:t>
            </a:r>
            <a:r>
              <a:rPr lang="en-US" sz="2400" b="0" i="0" u="none" strike="noStrike" cap="none" dirty="0" err="1">
                <a:solidFill>
                  <a:schemeClr val="dk1"/>
                </a:solidFill>
                <a:latin typeface="Barlow Light"/>
                <a:ea typeface="Barlow Light"/>
                <a:cs typeface="Barlow Light"/>
                <a:sym typeface="Barlow Light"/>
              </a:rPr>
              <a:t>permite</a:t>
            </a:r>
            <a:r>
              <a:rPr lang="en-US" sz="2400" b="0" i="0" u="none" strike="noStrike" cap="none" dirty="0">
                <a:solidFill>
                  <a:schemeClr val="dk1"/>
                </a:solidFill>
                <a:latin typeface="Barlow Light"/>
                <a:ea typeface="Barlow Light"/>
                <a:cs typeface="Barlow Light"/>
                <a:sym typeface="Barlow Light"/>
              </a:rPr>
              <a:t> la </a:t>
            </a:r>
            <a:r>
              <a:rPr lang="en-US" sz="2400" b="0" i="0" u="none" strike="noStrike" cap="none" dirty="0" err="1">
                <a:solidFill>
                  <a:schemeClr val="dk1"/>
                </a:solidFill>
                <a:latin typeface="Barlow Light"/>
                <a:ea typeface="Barlow Light"/>
                <a:cs typeface="Barlow Light"/>
                <a:sym typeface="Barlow Light"/>
              </a:rPr>
              <a:t>extracción</a:t>
            </a:r>
            <a:r>
              <a:rPr lang="en-US" sz="2400" b="0" i="0" u="none" strike="noStrike" cap="none" dirty="0">
                <a:solidFill>
                  <a:schemeClr val="dk1"/>
                </a:solidFill>
                <a:latin typeface="Barlow Light"/>
                <a:ea typeface="Barlow Light"/>
                <a:cs typeface="Barlow Light"/>
                <a:sym typeface="Barlow Light"/>
              </a:rPr>
              <a:t> de </a:t>
            </a:r>
            <a:r>
              <a:rPr lang="en-US" sz="2400" b="0" i="0" u="none" strike="noStrike" cap="none" dirty="0" err="1">
                <a:solidFill>
                  <a:schemeClr val="dk1"/>
                </a:solidFill>
                <a:latin typeface="Barlow Light"/>
                <a:ea typeface="Barlow Light"/>
                <a:cs typeface="Barlow Light"/>
                <a:sym typeface="Barlow Light"/>
              </a:rPr>
              <a:t>información</a:t>
            </a:r>
            <a:r>
              <a:rPr lang="en-US" sz="2400" b="0" i="0" u="none" strike="noStrike" cap="none" dirty="0">
                <a:solidFill>
                  <a:schemeClr val="dk1"/>
                </a:solidFill>
                <a:latin typeface="Barlow Light"/>
                <a:ea typeface="Barlow Light"/>
                <a:cs typeface="Barlow Light"/>
                <a:sym typeface="Barlow Light"/>
              </a:rPr>
              <a:t> </a:t>
            </a:r>
            <a:r>
              <a:rPr lang="en-US" sz="2400" b="0" i="0" u="none" strike="noStrike" cap="none" dirty="0" err="1">
                <a:solidFill>
                  <a:schemeClr val="dk1"/>
                </a:solidFill>
                <a:latin typeface="Barlow Light"/>
                <a:ea typeface="Barlow Light"/>
                <a:cs typeface="Barlow Light"/>
                <a:sym typeface="Barlow Light"/>
              </a:rPr>
              <a:t>específica</a:t>
            </a:r>
            <a:r>
              <a:rPr lang="en-US" sz="2400" b="0" i="0" u="none" strike="noStrike" cap="none" dirty="0">
                <a:solidFill>
                  <a:schemeClr val="dk1"/>
                </a:solidFill>
                <a:latin typeface="Barlow Light"/>
                <a:ea typeface="Barlow Light"/>
                <a:cs typeface="Barlow Light"/>
                <a:sym typeface="Barlow Light"/>
              </a:rPr>
              <a:t> del </a:t>
            </a:r>
            <a:r>
              <a:rPr lang="en-US" sz="2400" b="0" i="0" u="none" strike="noStrike" cap="none" dirty="0" err="1">
                <a:solidFill>
                  <a:schemeClr val="dk1"/>
                </a:solidFill>
                <a:latin typeface="Barlow Light"/>
                <a:ea typeface="Barlow Light"/>
                <a:cs typeface="Barlow Light"/>
                <a:sym typeface="Barlow Light"/>
              </a:rPr>
              <a:t>documento</a:t>
            </a:r>
            <a:r>
              <a:rPr lang="en-US" sz="2400" b="0" i="0" u="none" strike="noStrike" cap="none" dirty="0">
                <a:solidFill>
                  <a:schemeClr val="dk1"/>
                </a:solidFill>
                <a:latin typeface="Barlow Light"/>
                <a:ea typeface="Barlow Light"/>
                <a:cs typeface="Barlow Light"/>
                <a:sym typeface="Barlow Light"/>
              </a:rPr>
              <a:t> </a:t>
            </a:r>
            <a:r>
              <a:rPr lang="en-US" sz="2400" b="0" i="0" u="none" strike="noStrike" cap="none" dirty="0" err="1">
                <a:solidFill>
                  <a:schemeClr val="dk1"/>
                </a:solidFill>
                <a:latin typeface="Barlow Light"/>
                <a:ea typeface="Barlow Light"/>
                <a:cs typeface="Barlow Light"/>
                <a:sym typeface="Barlow Light"/>
              </a:rPr>
              <a:t>mediante</a:t>
            </a:r>
            <a:r>
              <a:rPr lang="en-US" sz="2400" b="0" i="0" u="none" strike="noStrike" cap="none" dirty="0">
                <a:solidFill>
                  <a:schemeClr val="dk1"/>
                </a:solidFill>
                <a:latin typeface="Barlow Light"/>
                <a:ea typeface="Barlow Light"/>
                <a:cs typeface="Barlow Light"/>
                <a:sym typeface="Barlow Light"/>
              </a:rPr>
              <a:t> el </a:t>
            </a:r>
            <a:r>
              <a:rPr lang="en-US" sz="2400" b="0" i="0" u="none" strike="noStrike" cap="none" dirty="0" err="1">
                <a:solidFill>
                  <a:schemeClr val="dk1"/>
                </a:solidFill>
                <a:latin typeface="Barlow Light"/>
                <a:ea typeface="Barlow Light"/>
                <a:cs typeface="Barlow Light"/>
                <a:sym typeface="Barlow Light"/>
              </a:rPr>
              <a:t>análisis</a:t>
            </a:r>
            <a:r>
              <a:rPr lang="en-US" sz="2400" b="0" i="0" u="none" strike="noStrike" cap="none" dirty="0">
                <a:solidFill>
                  <a:schemeClr val="dk1"/>
                </a:solidFill>
                <a:latin typeface="Barlow Light"/>
                <a:ea typeface="Barlow Light"/>
                <a:cs typeface="Barlow Light"/>
                <a:sym typeface="Barlow Light"/>
              </a:rPr>
              <a:t> de zonas </a:t>
            </a:r>
            <a:r>
              <a:rPr lang="en-US" sz="2400" b="0" i="0" u="none" strike="noStrike" cap="none" dirty="0" err="1">
                <a:solidFill>
                  <a:schemeClr val="dk1"/>
                </a:solidFill>
                <a:latin typeface="Barlow Light"/>
                <a:ea typeface="Barlow Light"/>
                <a:cs typeface="Barlow Light"/>
                <a:sym typeface="Barlow Light"/>
              </a:rPr>
              <a:t>específicas</a:t>
            </a:r>
            <a:r>
              <a:rPr lang="en-US" sz="2400" b="0" i="0" u="none" strike="noStrike" cap="none" dirty="0">
                <a:solidFill>
                  <a:schemeClr val="dk1"/>
                </a:solidFill>
                <a:latin typeface="Barlow Light"/>
                <a:ea typeface="Barlow Light"/>
                <a:cs typeface="Barlow Light"/>
                <a:sym typeface="Barlow Light"/>
              </a:rPr>
              <a:t>.</a:t>
            </a:r>
            <a:endParaRPr dirty="0"/>
          </a:p>
        </p:txBody>
      </p:sp>
      <p:pic>
        <p:nvPicPr>
          <p:cNvPr id="80" name="Google Shape;80;p12" descr="A person standing in front of a computer screen&#10;&#10;Description automatically generated"/>
          <p:cNvPicPr preferRelativeResize="0"/>
          <p:nvPr/>
        </p:nvPicPr>
        <p:blipFill rotWithShape="1">
          <a:blip r:embed="rId3">
            <a:alphaModFix/>
          </a:blip>
          <a:srcRect/>
          <a:stretch/>
        </p:blipFill>
        <p:spPr>
          <a:xfrm>
            <a:off x="0" y="3800104"/>
            <a:ext cx="5176378" cy="305789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a:spLocks noGrp="1"/>
          </p:cNvSpPr>
          <p:nvPr>
            <p:ph type="title"/>
          </p:nvPr>
        </p:nvSpPr>
        <p:spPr>
          <a:xfrm>
            <a:off x="838200" y="1150760"/>
            <a:ext cx="10515600" cy="558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982B1"/>
              </a:buClr>
              <a:buSzPts val="2400"/>
              <a:buFont typeface="Barlow Medium"/>
              <a:buNone/>
            </a:pPr>
            <a:r>
              <a:rPr lang="en-US" dirty="0">
                <a:solidFill>
                  <a:srgbClr val="0982B1"/>
                </a:solidFill>
                <a:latin typeface="Barlow Medium"/>
                <a:ea typeface="Barlow Medium"/>
                <a:cs typeface="Barlow Medium"/>
                <a:sym typeface="Barlow Medium"/>
              </a:rPr>
              <a:t>ARCHIVAR</a:t>
            </a:r>
            <a:endParaRPr dirty="0"/>
          </a:p>
        </p:txBody>
      </p:sp>
      <p:sp>
        <p:nvSpPr>
          <p:cNvPr id="87" name="Google Shape;87;p13"/>
          <p:cNvSpPr txBox="1"/>
          <p:nvPr/>
        </p:nvSpPr>
        <p:spPr>
          <a:xfrm>
            <a:off x="838200" y="1804602"/>
            <a:ext cx="9423401" cy="241311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0" i="0" u="none" strike="noStrike" cap="none" dirty="0">
                <a:solidFill>
                  <a:schemeClr val="dk1"/>
                </a:solidFill>
                <a:latin typeface="Barlow Light"/>
                <a:ea typeface="Barlow Light"/>
                <a:cs typeface="Barlow Light"/>
                <a:sym typeface="Barlow Light"/>
              </a:rPr>
              <a:t>Archive </a:t>
            </a:r>
            <a:r>
              <a:rPr lang="en-US" sz="2400" b="0" i="0" u="none" strike="noStrike" cap="none" dirty="0" err="1">
                <a:solidFill>
                  <a:schemeClr val="dk1"/>
                </a:solidFill>
                <a:latin typeface="Barlow Light"/>
                <a:ea typeface="Barlow Light"/>
                <a:cs typeface="Barlow Light"/>
                <a:sym typeface="Barlow Light"/>
              </a:rPr>
              <a:t>su</a:t>
            </a:r>
            <a:r>
              <a:rPr lang="en-US" sz="2400" b="0" i="0" u="none" strike="noStrike" cap="none" dirty="0">
                <a:solidFill>
                  <a:schemeClr val="dk1"/>
                </a:solidFill>
                <a:latin typeface="Barlow Light"/>
                <a:ea typeface="Barlow Light"/>
                <a:cs typeface="Barlow Light"/>
                <a:sym typeface="Barlow Light"/>
              </a:rPr>
              <a:t> </a:t>
            </a:r>
            <a:r>
              <a:rPr lang="en-US" sz="2400" b="0" i="0" u="none" strike="noStrike" cap="none" dirty="0" err="1">
                <a:solidFill>
                  <a:schemeClr val="dk1"/>
                </a:solidFill>
                <a:latin typeface="Barlow Light"/>
                <a:ea typeface="Barlow Light"/>
                <a:cs typeface="Barlow Light"/>
                <a:sym typeface="Barlow Light"/>
              </a:rPr>
              <a:t>documento</a:t>
            </a:r>
            <a:r>
              <a:rPr lang="en-US" sz="2400" b="0" i="0" u="none" strike="noStrike" cap="none" dirty="0">
                <a:solidFill>
                  <a:schemeClr val="dk1"/>
                </a:solidFill>
                <a:latin typeface="Barlow Light"/>
                <a:ea typeface="Barlow Light"/>
                <a:cs typeface="Barlow Light"/>
                <a:sym typeface="Barlow Light"/>
              </a:rPr>
              <a:t> </a:t>
            </a:r>
            <a:r>
              <a:rPr lang="en-US" sz="2400" b="0" i="0" u="none" strike="noStrike" cap="none" dirty="0" err="1">
                <a:solidFill>
                  <a:schemeClr val="dk1"/>
                </a:solidFill>
                <a:latin typeface="Barlow Light"/>
                <a:ea typeface="Barlow Light"/>
                <a:cs typeface="Barlow Light"/>
                <a:sym typeface="Barlow Light"/>
              </a:rPr>
              <a:t>en</a:t>
            </a:r>
            <a:r>
              <a:rPr lang="en-US" sz="2400" b="0" i="0" u="none" strike="noStrike" cap="none" dirty="0">
                <a:solidFill>
                  <a:schemeClr val="dk1"/>
                </a:solidFill>
                <a:latin typeface="Barlow Light"/>
                <a:ea typeface="Barlow Light"/>
                <a:cs typeface="Barlow Light"/>
                <a:sym typeface="Barlow Light"/>
              </a:rPr>
              <a:t> </a:t>
            </a:r>
            <a:r>
              <a:rPr lang="en-US" sz="2400" b="0" i="0" u="none" strike="noStrike" cap="none" dirty="0" err="1">
                <a:solidFill>
                  <a:schemeClr val="dk1"/>
                </a:solidFill>
                <a:latin typeface="Barlow Light"/>
                <a:ea typeface="Barlow Light"/>
                <a:cs typeface="Barlow Light"/>
                <a:sym typeface="Barlow Light"/>
              </a:rPr>
              <a:t>varias</a:t>
            </a:r>
            <a:r>
              <a:rPr lang="en-US" sz="2400" b="0" i="0" u="none" strike="noStrike" cap="none" dirty="0">
                <a:solidFill>
                  <a:schemeClr val="dk1"/>
                </a:solidFill>
                <a:latin typeface="Barlow Light"/>
                <a:ea typeface="Barlow Light"/>
                <a:cs typeface="Barlow Light"/>
                <a:sym typeface="Barlow Light"/>
              </a:rPr>
              <a:t> </a:t>
            </a:r>
            <a:r>
              <a:rPr lang="en-US" sz="2400" b="0" i="0" u="none" strike="noStrike" cap="none" dirty="0" err="1">
                <a:solidFill>
                  <a:schemeClr val="dk1"/>
                </a:solidFill>
                <a:latin typeface="Barlow Light"/>
                <a:ea typeface="Barlow Light"/>
                <a:cs typeface="Barlow Light"/>
                <a:sym typeface="Barlow Light"/>
              </a:rPr>
              <a:t>ubicaciones</a:t>
            </a:r>
            <a:r>
              <a:rPr lang="en-US" sz="2400" b="0" i="0" u="none" strike="noStrike" cap="none" dirty="0">
                <a:solidFill>
                  <a:schemeClr val="dk1"/>
                </a:solidFill>
                <a:latin typeface="Barlow Light"/>
                <a:ea typeface="Barlow Light"/>
                <a:cs typeface="Barlow Light"/>
                <a:sym typeface="Barlow Light"/>
              </a:rPr>
              <a:t>, </a:t>
            </a:r>
            <a:r>
              <a:rPr lang="en-US" sz="2400" b="0" i="0" u="none" strike="noStrike" cap="none" dirty="0" err="1">
                <a:solidFill>
                  <a:schemeClr val="dk1"/>
                </a:solidFill>
                <a:latin typeface="Barlow Light"/>
                <a:ea typeface="Barlow Light"/>
                <a:cs typeface="Barlow Light"/>
                <a:sym typeface="Barlow Light"/>
              </a:rPr>
              <a:t>incluido</a:t>
            </a:r>
            <a:r>
              <a:rPr lang="en-US" sz="2400" b="0" i="0" u="none" strike="noStrike" cap="none" dirty="0">
                <a:solidFill>
                  <a:schemeClr val="dk1"/>
                </a:solidFill>
                <a:latin typeface="Barlow Light"/>
                <a:ea typeface="Barlow Light"/>
                <a:cs typeface="Barlow Light"/>
                <a:sym typeface="Barlow Light"/>
              </a:rPr>
              <a:t> </a:t>
            </a:r>
            <a:r>
              <a:rPr lang="en-US" sz="2400" b="0" i="0" u="none" strike="noStrike" cap="none" dirty="0" err="1">
                <a:solidFill>
                  <a:schemeClr val="dk1"/>
                </a:solidFill>
                <a:latin typeface="Barlow Light"/>
                <a:ea typeface="Barlow Light"/>
                <a:cs typeface="Barlow Light"/>
                <a:sym typeface="Barlow Light"/>
              </a:rPr>
              <a:t>nuestro</a:t>
            </a:r>
            <a:r>
              <a:rPr lang="en-US" sz="2400" b="0" i="0" u="none" strike="noStrike" cap="none" dirty="0">
                <a:solidFill>
                  <a:schemeClr val="dk1"/>
                </a:solidFill>
                <a:latin typeface="Barlow Light"/>
                <a:ea typeface="Barlow Light"/>
                <a:cs typeface="Barlow Light"/>
                <a:sym typeface="Barlow Light"/>
              </a:rPr>
              <a:t> </a:t>
            </a:r>
            <a:r>
              <a:rPr lang="en-US" sz="2400" b="0" i="0" u="none" strike="noStrike" cap="none" dirty="0" err="1">
                <a:solidFill>
                  <a:schemeClr val="dk1"/>
                </a:solidFill>
                <a:latin typeface="Barlow Light"/>
                <a:ea typeface="Barlow Light"/>
                <a:cs typeface="Barlow Light"/>
                <a:sym typeface="Barlow Light"/>
              </a:rPr>
              <a:t>propio</a:t>
            </a:r>
            <a:r>
              <a:rPr lang="en-US" sz="2400" b="0" i="0" u="none" strike="noStrike" cap="none" dirty="0">
                <a:solidFill>
                  <a:schemeClr val="dk1"/>
                </a:solidFill>
                <a:latin typeface="Barlow Light"/>
                <a:ea typeface="Barlow Light"/>
                <a:cs typeface="Barlow Light"/>
                <a:sym typeface="Barlow Light"/>
              </a:rPr>
              <a:t> </a:t>
            </a:r>
            <a:r>
              <a:rPr lang="en-US" sz="2400" b="0" i="0" u="none" strike="noStrike" cap="none" dirty="0" err="1">
                <a:solidFill>
                  <a:schemeClr val="dk1"/>
                </a:solidFill>
                <a:latin typeface="Barlow Light"/>
                <a:ea typeface="Barlow Light"/>
                <a:cs typeface="Barlow Light"/>
                <a:sym typeface="Barlow Light"/>
              </a:rPr>
              <a:t>repositorio</a:t>
            </a:r>
            <a:r>
              <a:rPr lang="en-US" sz="2400" b="0" i="0" u="none" strike="noStrike" cap="none" dirty="0">
                <a:solidFill>
                  <a:schemeClr val="dk1"/>
                </a:solidFill>
                <a:latin typeface="Barlow Light"/>
                <a:ea typeface="Barlow Light"/>
                <a:cs typeface="Barlow Light"/>
                <a:sym typeface="Barlow Light"/>
              </a:rPr>
              <a:t> de </a:t>
            </a:r>
            <a:r>
              <a:rPr lang="en-US" sz="2400" b="0" i="0" u="none" strike="noStrike" cap="none" dirty="0" err="1">
                <a:solidFill>
                  <a:schemeClr val="dk1"/>
                </a:solidFill>
                <a:latin typeface="Barlow Light"/>
                <a:ea typeface="Barlow Light"/>
                <a:cs typeface="Barlow Light"/>
                <a:sym typeface="Barlow Light"/>
              </a:rPr>
              <a:t>archivos</a:t>
            </a:r>
            <a:r>
              <a:rPr lang="en-US" sz="2400" b="0" i="0" u="none" strike="noStrike" cap="none" dirty="0">
                <a:solidFill>
                  <a:schemeClr val="dk1"/>
                </a:solidFill>
                <a:latin typeface="Barlow Light"/>
                <a:ea typeface="Barlow Light"/>
                <a:cs typeface="Barlow Light"/>
                <a:sym typeface="Barlow Light"/>
              </a:rPr>
              <a:t>, </a:t>
            </a:r>
            <a:r>
              <a:rPr lang="en-US" sz="2400" b="0" i="0" u="none" strike="noStrike" cap="none" dirty="0" err="1">
                <a:solidFill>
                  <a:schemeClr val="dk1"/>
                </a:solidFill>
                <a:latin typeface="Barlow Light"/>
                <a:ea typeface="Barlow Light"/>
                <a:cs typeface="Barlow Light"/>
                <a:sym typeface="Barlow Light"/>
              </a:rPr>
              <a:t>además</a:t>
            </a:r>
            <a:r>
              <a:rPr lang="en-US" sz="2400" b="0" i="0" u="none" strike="noStrike" cap="none" dirty="0">
                <a:solidFill>
                  <a:schemeClr val="dk1"/>
                </a:solidFill>
                <a:latin typeface="Barlow Light"/>
                <a:ea typeface="Barlow Light"/>
                <a:cs typeface="Barlow Light"/>
                <a:sym typeface="Barlow Light"/>
              </a:rPr>
              <a:t> de </a:t>
            </a:r>
            <a:r>
              <a:rPr lang="en-US" sz="2400" b="0" i="0" u="none" strike="noStrike" cap="none" dirty="0" err="1">
                <a:solidFill>
                  <a:schemeClr val="dk1"/>
                </a:solidFill>
                <a:latin typeface="Barlow Light"/>
                <a:ea typeface="Barlow Light"/>
                <a:cs typeface="Barlow Light"/>
                <a:sym typeface="Barlow Light"/>
              </a:rPr>
              <a:t>una</a:t>
            </a:r>
            <a:r>
              <a:rPr lang="en-US" sz="2400" b="0" i="0" u="none" strike="noStrike" cap="none" dirty="0">
                <a:solidFill>
                  <a:schemeClr val="dk1"/>
                </a:solidFill>
                <a:latin typeface="Barlow Light"/>
                <a:ea typeface="Barlow Light"/>
                <a:cs typeface="Barlow Light"/>
                <a:sym typeface="Barlow Light"/>
              </a:rPr>
              <a:t> gran </a:t>
            </a:r>
            <a:r>
              <a:rPr lang="en-US" sz="2400" b="0" i="0" u="none" strike="noStrike" cap="none" dirty="0" err="1">
                <a:solidFill>
                  <a:schemeClr val="dk1"/>
                </a:solidFill>
                <a:latin typeface="Barlow Light"/>
                <a:ea typeface="Barlow Light"/>
                <a:cs typeface="Barlow Light"/>
                <a:sym typeface="Barlow Light"/>
              </a:rPr>
              <a:t>selección</a:t>
            </a:r>
            <a:r>
              <a:rPr lang="en-US" sz="2400" b="0" i="0" u="none" strike="noStrike" cap="none" dirty="0">
                <a:solidFill>
                  <a:schemeClr val="dk1"/>
                </a:solidFill>
                <a:latin typeface="Barlow Light"/>
                <a:ea typeface="Barlow Light"/>
                <a:cs typeface="Barlow Light"/>
                <a:sym typeface="Barlow Light"/>
              </a:rPr>
              <a:t> de </a:t>
            </a:r>
            <a:r>
              <a:rPr lang="en-US" sz="2400" b="0" i="0" u="none" strike="noStrike" cap="none" dirty="0" err="1">
                <a:solidFill>
                  <a:schemeClr val="dk1"/>
                </a:solidFill>
                <a:latin typeface="Barlow Light"/>
                <a:ea typeface="Barlow Light"/>
                <a:cs typeface="Barlow Light"/>
                <a:sym typeface="Barlow Light"/>
              </a:rPr>
              <a:t>aplicaciones</a:t>
            </a:r>
            <a:r>
              <a:rPr lang="en-US" sz="2400" b="0" i="0" u="none" strike="noStrike" cap="none" dirty="0">
                <a:solidFill>
                  <a:schemeClr val="dk1"/>
                </a:solidFill>
                <a:latin typeface="Barlow Light"/>
                <a:ea typeface="Barlow Light"/>
                <a:cs typeface="Barlow Light"/>
                <a:sym typeface="Barlow Light"/>
              </a:rPr>
              <a:t> de </a:t>
            </a:r>
            <a:r>
              <a:rPr lang="en-US" sz="2400" b="0" i="0" u="none" strike="noStrike" cap="none" dirty="0" err="1">
                <a:solidFill>
                  <a:schemeClr val="dk1"/>
                </a:solidFill>
                <a:latin typeface="Barlow Light"/>
                <a:ea typeface="Barlow Light"/>
                <a:cs typeface="Barlow Light"/>
                <a:sym typeface="Barlow Light"/>
              </a:rPr>
              <a:t>terceros</a:t>
            </a:r>
            <a:r>
              <a:rPr lang="en-US" sz="2400" b="0" i="0" u="none" strike="noStrike" cap="none" dirty="0">
                <a:solidFill>
                  <a:schemeClr val="dk1"/>
                </a:solidFill>
                <a:latin typeface="Barlow Light"/>
                <a:ea typeface="Barlow Light"/>
                <a:cs typeface="Barlow Light"/>
                <a:sym typeface="Barlow Light"/>
              </a:rPr>
              <a:t>. La </a:t>
            </a:r>
            <a:r>
              <a:rPr lang="en-US" sz="2400" b="0" i="0" u="none" strike="noStrike" cap="none" dirty="0" err="1">
                <a:solidFill>
                  <a:schemeClr val="dk1"/>
                </a:solidFill>
                <a:latin typeface="Barlow Light"/>
                <a:ea typeface="Barlow Light"/>
                <a:cs typeface="Barlow Light"/>
                <a:sym typeface="Barlow Light"/>
              </a:rPr>
              <a:t>biblioteca</a:t>
            </a:r>
            <a:r>
              <a:rPr lang="en-US" sz="2400" b="0" i="0" u="none" strike="noStrike" cap="none" dirty="0">
                <a:solidFill>
                  <a:schemeClr val="dk1"/>
                </a:solidFill>
                <a:latin typeface="Barlow Light"/>
                <a:ea typeface="Barlow Light"/>
                <a:cs typeface="Barlow Light"/>
                <a:sym typeface="Barlow Light"/>
              </a:rPr>
              <a:t> de </a:t>
            </a:r>
            <a:r>
              <a:rPr lang="en-US" sz="2400" b="0" i="0" u="none" strike="noStrike" cap="none" dirty="0" err="1">
                <a:solidFill>
                  <a:schemeClr val="dk1"/>
                </a:solidFill>
                <a:latin typeface="Barlow Light"/>
                <a:ea typeface="Barlow Light"/>
                <a:cs typeface="Barlow Light"/>
                <a:sym typeface="Barlow Light"/>
              </a:rPr>
              <a:t>conectores</a:t>
            </a:r>
            <a:r>
              <a:rPr lang="en-US" sz="2400" b="0" i="0" u="none" strike="noStrike" cap="none" dirty="0">
                <a:solidFill>
                  <a:schemeClr val="dk1"/>
                </a:solidFill>
                <a:latin typeface="Barlow Light"/>
                <a:ea typeface="Barlow Light"/>
                <a:cs typeface="Barlow Light"/>
                <a:sym typeface="Barlow Light"/>
              </a:rPr>
              <a:t> de </a:t>
            </a:r>
            <a:r>
              <a:rPr lang="en-US" sz="2400" b="0" i="0" u="none" strike="noStrike" cap="none" dirty="0" err="1">
                <a:solidFill>
                  <a:schemeClr val="dk1"/>
                </a:solidFill>
                <a:latin typeface="Barlow Light"/>
                <a:ea typeface="Barlow Light"/>
                <a:cs typeface="Barlow Light"/>
                <a:sym typeface="Barlow Light"/>
              </a:rPr>
              <a:t>Scanshare</a:t>
            </a:r>
            <a:r>
              <a:rPr lang="en-US" sz="2400" b="0" i="0" u="none" strike="noStrike" cap="none" dirty="0">
                <a:solidFill>
                  <a:schemeClr val="dk1"/>
                </a:solidFill>
                <a:latin typeface="Barlow Light"/>
                <a:ea typeface="Barlow Light"/>
                <a:cs typeface="Barlow Light"/>
                <a:sym typeface="Barlow Light"/>
              </a:rPr>
              <a:t> Capture es compatible con </a:t>
            </a:r>
            <a:r>
              <a:rPr lang="en-US" sz="2400" b="0" i="0" u="none" strike="noStrike" cap="none" dirty="0" err="1">
                <a:solidFill>
                  <a:schemeClr val="dk1"/>
                </a:solidFill>
                <a:latin typeface="Barlow Light"/>
                <a:ea typeface="Barlow Light"/>
                <a:cs typeface="Barlow Light"/>
                <a:sym typeface="Barlow Light"/>
              </a:rPr>
              <a:t>muchos</a:t>
            </a:r>
            <a:r>
              <a:rPr lang="en-US" sz="2400" b="0" i="0" u="none" strike="noStrike" cap="none" dirty="0">
                <a:solidFill>
                  <a:schemeClr val="dk1"/>
                </a:solidFill>
                <a:latin typeface="Barlow Light"/>
                <a:ea typeface="Barlow Light"/>
                <a:cs typeface="Barlow Light"/>
                <a:sym typeface="Barlow Light"/>
              </a:rPr>
              <a:t> </a:t>
            </a:r>
            <a:r>
              <a:rPr lang="en-US" sz="2400" b="0" i="0" u="none" strike="noStrike" cap="none" dirty="0" err="1">
                <a:solidFill>
                  <a:schemeClr val="dk1"/>
                </a:solidFill>
                <a:latin typeface="Barlow Light"/>
                <a:ea typeface="Barlow Light"/>
                <a:cs typeface="Barlow Light"/>
                <a:sym typeface="Barlow Light"/>
              </a:rPr>
              <a:t>sistemas</a:t>
            </a:r>
            <a:r>
              <a:rPr lang="en-US" sz="2400" b="0" i="0" u="none" strike="noStrike" cap="none" dirty="0">
                <a:solidFill>
                  <a:schemeClr val="dk1"/>
                </a:solidFill>
                <a:latin typeface="Barlow Light"/>
                <a:ea typeface="Barlow Light"/>
                <a:cs typeface="Barlow Light"/>
                <a:sym typeface="Barlow Light"/>
              </a:rPr>
              <a:t> de administración de </a:t>
            </a:r>
            <a:r>
              <a:rPr lang="en-US" sz="2400" b="0" i="0" u="none" strike="noStrike" cap="none" dirty="0" err="1">
                <a:solidFill>
                  <a:schemeClr val="dk1"/>
                </a:solidFill>
                <a:latin typeface="Barlow Light"/>
                <a:ea typeface="Barlow Light"/>
                <a:cs typeface="Barlow Light"/>
                <a:sym typeface="Barlow Light"/>
              </a:rPr>
              <a:t>documentos</a:t>
            </a:r>
            <a:r>
              <a:rPr lang="en-US" sz="2400" b="0" i="0" u="none" strike="noStrike" cap="none" dirty="0">
                <a:solidFill>
                  <a:schemeClr val="dk1"/>
                </a:solidFill>
                <a:latin typeface="Barlow Light"/>
                <a:ea typeface="Barlow Light"/>
                <a:cs typeface="Barlow Light"/>
                <a:sym typeface="Barlow Light"/>
              </a:rPr>
              <a:t> </a:t>
            </a:r>
            <a:r>
              <a:rPr lang="en-US" sz="2400" b="0" i="0" u="none" strike="noStrike" cap="none" dirty="0" err="1">
                <a:solidFill>
                  <a:schemeClr val="dk1"/>
                </a:solidFill>
                <a:latin typeface="Barlow Light"/>
                <a:ea typeface="Barlow Light"/>
                <a:cs typeface="Barlow Light"/>
                <a:sym typeface="Barlow Light"/>
              </a:rPr>
              <a:t>globales</a:t>
            </a:r>
            <a:r>
              <a:rPr lang="en-US" sz="2400" b="0" i="0" u="none" strike="noStrike" cap="none" dirty="0">
                <a:solidFill>
                  <a:schemeClr val="dk1"/>
                </a:solidFill>
                <a:latin typeface="Barlow Light"/>
                <a:ea typeface="Barlow Light"/>
                <a:cs typeface="Barlow Light"/>
                <a:sym typeface="Barlow Light"/>
              </a:rPr>
              <a:t> </a:t>
            </a:r>
            <a:r>
              <a:rPr lang="en-US" sz="2400" b="0" i="0" u="none" strike="noStrike" cap="none" dirty="0" err="1">
                <a:solidFill>
                  <a:schemeClr val="dk1"/>
                </a:solidFill>
                <a:latin typeface="Barlow Light"/>
                <a:ea typeface="Barlow Light"/>
                <a:cs typeface="Barlow Light"/>
                <a:sym typeface="Barlow Light"/>
              </a:rPr>
              <a:t>populares</a:t>
            </a:r>
            <a:r>
              <a:rPr lang="en-US" sz="2400" b="0" i="0" u="none" strike="noStrike" cap="none" dirty="0">
                <a:solidFill>
                  <a:schemeClr val="dk1"/>
                </a:solidFill>
                <a:latin typeface="Barlow Light"/>
                <a:ea typeface="Barlow Light"/>
                <a:cs typeface="Barlow Light"/>
                <a:sym typeface="Barlow Light"/>
              </a:rPr>
              <a:t>, </a:t>
            </a:r>
            <a:r>
              <a:rPr lang="en-US" sz="2400" b="0" i="0" u="none" strike="noStrike" cap="none" dirty="0" err="1">
                <a:solidFill>
                  <a:schemeClr val="dk1"/>
                </a:solidFill>
                <a:latin typeface="Barlow Light"/>
                <a:ea typeface="Barlow Light"/>
                <a:cs typeface="Barlow Light"/>
                <a:sym typeface="Barlow Light"/>
              </a:rPr>
              <a:t>plataformas</a:t>
            </a:r>
            <a:r>
              <a:rPr lang="en-US" sz="2400" b="0" i="0" u="none" strike="noStrike" cap="none" dirty="0">
                <a:solidFill>
                  <a:schemeClr val="dk1"/>
                </a:solidFill>
                <a:latin typeface="Barlow Light"/>
                <a:ea typeface="Barlow Light"/>
                <a:cs typeface="Barlow Light"/>
                <a:sym typeface="Barlow Light"/>
              </a:rPr>
              <a:t> ERP, </a:t>
            </a:r>
            <a:r>
              <a:rPr lang="en-US" sz="2400" b="0" i="0" u="none" strike="noStrike" cap="none" dirty="0" err="1">
                <a:solidFill>
                  <a:schemeClr val="dk1"/>
                </a:solidFill>
                <a:latin typeface="Barlow Light"/>
                <a:ea typeface="Barlow Light"/>
                <a:cs typeface="Barlow Light"/>
                <a:sym typeface="Barlow Light"/>
              </a:rPr>
              <a:t>aplicaciones</a:t>
            </a:r>
            <a:r>
              <a:rPr lang="en-US" sz="2400" b="0" i="0" u="none" strike="noStrike" cap="none" dirty="0">
                <a:solidFill>
                  <a:schemeClr val="dk1"/>
                </a:solidFill>
                <a:latin typeface="Barlow Light"/>
                <a:ea typeface="Barlow Light"/>
                <a:cs typeface="Barlow Light"/>
                <a:sym typeface="Barlow Light"/>
              </a:rPr>
              <a:t> CRM y </a:t>
            </a:r>
            <a:r>
              <a:rPr lang="en-US" sz="2400" b="0" i="0" u="none" strike="noStrike" cap="none" dirty="0" err="1">
                <a:solidFill>
                  <a:schemeClr val="dk1"/>
                </a:solidFill>
                <a:latin typeface="Barlow Light"/>
                <a:ea typeface="Barlow Light"/>
                <a:cs typeface="Barlow Light"/>
                <a:sym typeface="Barlow Light"/>
              </a:rPr>
              <a:t>una</a:t>
            </a:r>
            <a:r>
              <a:rPr lang="en-US" sz="2400" b="0" i="0" u="none" strike="noStrike" cap="none" dirty="0">
                <a:solidFill>
                  <a:schemeClr val="dk1"/>
                </a:solidFill>
                <a:latin typeface="Barlow Light"/>
                <a:ea typeface="Barlow Light"/>
                <a:cs typeface="Barlow Light"/>
                <a:sym typeface="Barlow Light"/>
              </a:rPr>
              <a:t> gran </a:t>
            </a:r>
            <a:r>
              <a:rPr lang="en-US" sz="2400" b="0" i="0" u="none" strike="noStrike" cap="none" dirty="0" err="1">
                <a:solidFill>
                  <a:schemeClr val="dk1"/>
                </a:solidFill>
                <a:latin typeface="Barlow Light"/>
                <a:ea typeface="Barlow Light"/>
                <a:cs typeface="Barlow Light"/>
                <a:sym typeface="Barlow Light"/>
              </a:rPr>
              <a:t>cantidad</a:t>
            </a:r>
            <a:r>
              <a:rPr lang="en-US" sz="2400" b="0" i="0" u="none" strike="noStrike" cap="none" dirty="0">
                <a:solidFill>
                  <a:schemeClr val="dk1"/>
                </a:solidFill>
                <a:latin typeface="Barlow Light"/>
                <a:ea typeface="Barlow Light"/>
                <a:cs typeface="Barlow Light"/>
                <a:sym typeface="Barlow Light"/>
              </a:rPr>
              <a:t> de </a:t>
            </a:r>
            <a:r>
              <a:rPr lang="en-US" sz="2400" b="0" i="0" u="none" strike="noStrike" cap="none" dirty="0" err="1">
                <a:solidFill>
                  <a:schemeClr val="dk1"/>
                </a:solidFill>
                <a:latin typeface="Barlow Light"/>
                <a:ea typeface="Barlow Light"/>
                <a:cs typeface="Barlow Light"/>
                <a:sym typeface="Barlow Light"/>
              </a:rPr>
              <a:t>plataformas</a:t>
            </a:r>
            <a:r>
              <a:rPr lang="en-US" sz="2400" b="0" i="0" u="none" strike="noStrike" cap="none" dirty="0">
                <a:solidFill>
                  <a:schemeClr val="dk1"/>
                </a:solidFill>
                <a:latin typeface="Barlow Light"/>
                <a:ea typeface="Barlow Light"/>
                <a:cs typeface="Barlow Light"/>
                <a:sym typeface="Barlow Light"/>
              </a:rPr>
              <a:t> de </a:t>
            </a:r>
            <a:r>
              <a:rPr lang="en-US" sz="2400" b="0" i="0" u="none" strike="noStrike" cap="none" dirty="0" err="1">
                <a:solidFill>
                  <a:schemeClr val="dk1"/>
                </a:solidFill>
                <a:latin typeface="Barlow Light"/>
                <a:ea typeface="Barlow Light"/>
                <a:cs typeface="Barlow Light"/>
                <a:sym typeface="Barlow Light"/>
              </a:rPr>
              <a:t>almacenamiento</a:t>
            </a:r>
            <a:r>
              <a:rPr lang="en-US" sz="2400" b="0" i="0" u="none" strike="noStrike" cap="none" dirty="0">
                <a:solidFill>
                  <a:schemeClr val="dk1"/>
                </a:solidFill>
                <a:latin typeface="Barlow Light"/>
                <a:ea typeface="Barlow Light"/>
                <a:cs typeface="Barlow Light"/>
                <a:sym typeface="Barlow Light"/>
              </a:rPr>
              <a:t> de </a:t>
            </a:r>
            <a:r>
              <a:rPr lang="en-US" sz="2400" b="0" i="0" u="none" strike="noStrike" cap="none" dirty="0" err="1">
                <a:solidFill>
                  <a:schemeClr val="dk1"/>
                </a:solidFill>
                <a:latin typeface="Barlow Light"/>
                <a:ea typeface="Barlow Light"/>
                <a:cs typeface="Barlow Light"/>
                <a:sym typeface="Barlow Light"/>
              </a:rPr>
              <a:t>archivos</a:t>
            </a:r>
            <a:r>
              <a:rPr lang="en-US" sz="2400" b="0" i="0" u="none" strike="noStrike" cap="none" dirty="0">
                <a:solidFill>
                  <a:schemeClr val="dk1"/>
                </a:solidFill>
                <a:latin typeface="Barlow Light"/>
                <a:ea typeface="Barlow Light"/>
                <a:cs typeface="Barlow Light"/>
                <a:sym typeface="Barlow Light"/>
              </a:rPr>
              <a:t> </a:t>
            </a:r>
            <a:r>
              <a:rPr lang="en-US" sz="2400" b="0" i="0" u="none" strike="noStrike" cap="none" dirty="0" err="1">
                <a:solidFill>
                  <a:schemeClr val="dk1"/>
                </a:solidFill>
                <a:latin typeface="Barlow Light"/>
                <a:ea typeface="Barlow Light"/>
                <a:cs typeface="Barlow Light"/>
                <a:sym typeface="Barlow Light"/>
              </a:rPr>
              <a:t>basadas</a:t>
            </a:r>
            <a:r>
              <a:rPr lang="en-US" sz="2400" b="0" i="0" u="none" strike="noStrike" cap="none" dirty="0">
                <a:solidFill>
                  <a:schemeClr val="dk1"/>
                </a:solidFill>
                <a:latin typeface="Barlow Light"/>
                <a:ea typeface="Barlow Light"/>
                <a:cs typeface="Barlow Light"/>
                <a:sym typeface="Barlow Light"/>
              </a:rPr>
              <a:t> </a:t>
            </a:r>
            <a:r>
              <a:rPr lang="en-US" sz="2400" b="0" i="0" u="none" strike="noStrike" cap="none" dirty="0" err="1">
                <a:solidFill>
                  <a:schemeClr val="dk1"/>
                </a:solidFill>
                <a:latin typeface="Barlow Light"/>
                <a:ea typeface="Barlow Light"/>
                <a:cs typeface="Barlow Light"/>
                <a:sym typeface="Barlow Light"/>
              </a:rPr>
              <a:t>en</a:t>
            </a:r>
            <a:r>
              <a:rPr lang="en-US" sz="2400" b="0" i="0" u="none" strike="noStrike" cap="none" dirty="0">
                <a:solidFill>
                  <a:schemeClr val="dk1"/>
                </a:solidFill>
                <a:latin typeface="Barlow Light"/>
                <a:ea typeface="Barlow Light"/>
                <a:cs typeface="Barlow Light"/>
                <a:sym typeface="Barlow Light"/>
              </a:rPr>
              <a:t> la </a:t>
            </a:r>
            <a:r>
              <a:rPr lang="en-US" sz="2400" b="0" i="0" u="none" strike="noStrike" cap="none" dirty="0" err="1">
                <a:solidFill>
                  <a:schemeClr val="dk1"/>
                </a:solidFill>
                <a:latin typeface="Barlow Light"/>
                <a:ea typeface="Barlow Light"/>
                <a:cs typeface="Barlow Light"/>
                <a:sym typeface="Barlow Light"/>
              </a:rPr>
              <a:t>nube</a:t>
            </a:r>
            <a:r>
              <a:rPr lang="en-US" sz="2400" b="0" i="0" u="none" strike="noStrike" cap="none" dirty="0">
                <a:solidFill>
                  <a:schemeClr val="dk1"/>
                </a:solidFill>
                <a:latin typeface="Barlow Light"/>
                <a:ea typeface="Barlow Light"/>
                <a:cs typeface="Barlow Light"/>
                <a:sym typeface="Barlow Light"/>
              </a:rPr>
              <a:t>, con un SDK para </a:t>
            </a:r>
            <a:r>
              <a:rPr lang="en-US" sz="2400" b="0" i="0" u="none" strike="noStrike" cap="none" dirty="0" err="1">
                <a:solidFill>
                  <a:schemeClr val="dk1"/>
                </a:solidFill>
                <a:latin typeface="Barlow Light"/>
                <a:ea typeface="Barlow Light"/>
                <a:cs typeface="Barlow Light"/>
                <a:sym typeface="Barlow Light"/>
              </a:rPr>
              <a:t>ampliar</a:t>
            </a:r>
            <a:r>
              <a:rPr lang="en-US" sz="2400" b="0" i="0" u="none" strike="noStrike" cap="none" dirty="0">
                <a:solidFill>
                  <a:schemeClr val="dk1"/>
                </a:solidFill>
                <a:latin typeface="Barlow Light"/>
                <a:ea typeface="Barlow Light"/>
                <a:cs typeface="Barlow Light"/>
                <a:sym typeface="Barlow Light"/>
              </a:rPr>
              <a:t> </a:t>
            </a:r>
            <a:r>
              <a:rPr lang="en-US" sz="2400" b="0" i="0" u="none" strike="noStrike" cap="none" dirty="0" err="1">
                <a:solidFill>
                  <a:schemeClr val="dk1"/>
                </a:solidFill>
                <a:latin typeface="Barlow Light"/>
                <a:ea typeface="Barlow Light"/>
                <a:cs typeface="Barlow Light"/>
                <a:sym typeface="Barlow Light"/>
              </a:rPr>
              <a:t>esas</a:t>
            </a:r>
            <a:r>
              <a:rPr lang="en-US" sz="2400" b="0" i="0" u="none" strike="noStrike" cap="none" dirty="0">
                <a:solidFill>
                  <a:schemeClr val="dk1"/>
                </a:solidFill>
                <a:latin typeface="Barlow Light"/>
                <a:ea typeface="Barlow Light"/>
                <a:cs typeface="Barlow Light"/>
                <a:sym typeface="Barlow Light"/>
              </a:rPr>
              <a:t> </a:t>
            </a:r>
            <a:r>
              <a:rPr lang="en-US" sz="2400" b="0" i="0" u="none" strike="noStrike" cap="none" dirty="0" err="1">
                <a:solidFill>
                  <a:schemeClr val="dk1"/>
                </a:solidFill>
                <a:latin typeface="Barlow Light"/>
                <a:ea typeface="Barlow Light"/>
                <a:cs typeface="Barlow Light"/>
                <a:sym typeface="Barlow Light"/>
              </a:rPr>
              <a:t>conexiones</a:t>
            </a:r>
            <a:r>
              <a:rPr lang="en-US" sz="2400" b="0" i="0" u="none" strike="noStrike" cap="none" dirty="0">
                <a:solidFill>
                  <a:schemeClr val="dk1"/>
                </a:solidFill>
                <a:latin typeface="Barlow Light"/>
                <a:ea typeface="Barlow Light"/>
                <a:cs typeface="Barlow Light"/>
                <a:sym typeface="Barlow Light"/>
              </a:rPr>
              <a:t>.</a:t>
            </a:r>
            <a:endParaRPr dirty="0"/>
          </a:p>
        </p:txBody>
      </p:sp>
      <p:pic>
        <p:nvPicPr>
          <p:cNvPr id="88" name="Google Shape;88;p13" descr="A picture containing indoor, computer, table, desk&#10;&#10;Description automatically generated"/>
          <p:cNvPicPr preferRelativeResize="0"/>
          <p:nvPr/>
        </p:nvPicPr>
        <p:blipFill rotWithShape="1">
          <a:blip r:embed="rId3">
            <a:alphaModFix/>
          </a:blip>
          <a:srcRect/>
          <a:stretch/>
        </p:blipFill>
        <p:spPr>
          <a:xfrm>
            <a:off x="7156452" y="3743425"/>
            <a:ext cx="5035551" cy="327231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4"/>
          <p:cNvSpPr txBox="1">
            <a:spLocks noGrp="1"/>
          </p:cNvSpPr>
          <p:nvPr>
            <p:ph type="ctrTitle"/>
          </p:nvPr>
        </p:nvSpPr>
        <p:spPr>
          <a:xfrm>
            <a:off x="838200" y="1122363"/>
            <a:ext cx="9829800" cy="23876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263238"/>
              </a:buClr>
              <a:buSzPts val="3600"/>
              <a:buFont typeface="Barlow"/>
              <a:buNone/>
            </a:pPr>
            <a:r>
              <a:rPr lang="en-US" dirty="0" err="1"/>
              <a:t>Módulos</a:t>
            </a:r>
            <a:r>
              <a:rPr lang="en-US" dirty="0"/>
              <a:t> de </a:t>
            </a:r>
            <a:r>
              <a:rPr lang="en-US" dirty="0" err="1"/>
              <a:t>aplicación</a:t>
            </a:r>
            <a:endParaRPr dirty="0"/>
          </a:p>
        </p:txBody>
      </p:sp>
      <p:sp>
        <p:nvSpPr>
          <p:cNvPr id="94" name="Google Shape;94;p14"/>
          <p:cNvSpPr txBox="1">
            <a:spLocks noGrp="1"/>
          </p:cNvSpPr>
          <p:nvPr>
            <p:ph type="subTitle" idx="1"/>
          </p:nvPr>
        </p:nvSpPr>
        <p:spPr>
          <a:xfrm>
            <a:off x="838200" y="3602038"/>
            <a:ext cx="7507014" cy="165576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63238"/>
              </a:buClr>
              <a:buSzPts val="1800"/>
              <a:buNone/>
            </a:pPr>
            <a:r>
              <a:rPr lang="en-US" sz="1800" dirty="0" err="1"/>
              <a:t>Cuando</a:t>
            </a:r>
            <a:r>
              <a:rPr lang="en-US" sz="1800" dirty="0"/>
              <a:t> </a:t>
            </a:r>
            <a:r>
              <a:rPr lang="en-US" sz="1800" dirty="0" err="1"/>
              <a:t>necesite</a:t>
            </a:r>
            <a:r>
              <a:rPr lang="en-US" sz="1800" dirty="0"/>
              <a:t> </a:t>
            </a:r>
            <a:r>
              <a:rPr lang="en-US" sz="1800" dirty="0" err="1"/>
              <a:t>más</a:t>
            </a:r>
            <a:r>
              <a:rPr lang="en-US" sz="1800" dirty="0"/>
              <a:t> poder para </a:t>
            </a:r>
            <a:r>
              <a:rPr lang="en-US" sz="1800" dirty="0" err="1"/>
              <a:t>automatizar</a:t>
            </a:r>
            <a:r>
              <a:rPr lang="en-US" sz="1800" dirty="0"/>
              <a:t> sus </a:t>
            </a:r>
            <a:r>
              <a:rPr lang="en-US" sz="1800" dirty="0" err="1"/>
              <a:t>flujos</a:t>
            </a:r>
            <a:r>
              <a:rPr lang="en-US" sz="1800" dirty="0"/>
              <a:t> de </a:t>
            </a:r>
            <a:r>
              <a:rPr lang="en-US" sz="1800" dirty="0" err="1"/>
              <a:t>trabajo</a:t>
            </a:r>
            <a:r>
              <a:rPr lang="en-US" sz="1800" dirty="0"/>
              <a:t> de </a:t>
            </a:r>
            <a:r>
              <a:rPr lang="en-US" sz="1800" dirty="0" err="1"/>
              <a:t>información</a:t>
            </a:r>
            <a:r>
              <a:rPr lang="en-US" sz="1800" dirty="0"/>
              <a:t>, </a:t>
            </a:r>
            <a:r>
              <a:rPr lang="en-US" sz="1800" dirty="0" err="1"/>
              <a:t>Scanshare</a:t>
            </a:r>
            <a:r>
              <a:rPr lang="en-US" sz="1800" dirty="0"/>
              <a:t> </a:t>
            </a:r>
            <a:r>
              <a:rPr lang="en-US" sz="1800" dirty="0" err="1"/>
              <a:t>tiene</a:t>
            </a:r>
            <a:r>
              <a:rPr lang="en-US" sz="1800" dirty="0"/>
              <a:t> la </a:t>
            </a:r>
            <a:r>
              <a:rPr lang="en-US" sz="1800" dirty="0" err="1"/>
              <a:t>funcionalidad</a:t>
            </a:r>
            <a:r>
              <a:rPr lang="en-US" sz="1800" dirty="0"/>
              <a:t> que </a:t>
            </a:r>
            <a:r>
              <a:rPr lang="en-US" sz="1800" dirty="0" err="1"/>
              <a:t>necesita</a:t>
            </a:r>
            <a:r>
              <a:rPr lang="en-US" sz="1800" dirty="0"/>
              <a:t>.</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15" descr="A person posing for a picture&#10;&#10;Description automatically generated"/>
          <p:cNvPicPr preferRelativeResize="0"/>
          <p:nvPr/>
        </p:nvPicPr>
        <p:blipFill rotWithShape="1">
          <a:blip r:embed="rId3">
            <a:alphaModFix/>
          </a:blip>
          <a:srcRect r="10633"/>
          <a:stretch/>
        </p:blipFill>
        <p:spPr>
          <a:xfrm>
            <a:off x="5753101" y="2057400"/>
            <a:ext cx="5969000" cy="4617916"/>
          </a:xfrm>
          <a:prstGeom prst="rect">
            <a:avLst/>
          </a:prstGeom>
          <a:noFill/>
          <a:ln>
            <a:noFill/>
          </a:ln>
        </p:spPr>
      </p:pic>
      <p:sp>
        <p:nvSpPr>
          <p:cNvPr id="101" name="Google Shape;101;p15"/>
          <p:cNvSpPr txBox="1">
            <a:spLocks noGrp="1"/>
          </p:cNvSpPr>
          <p:nvPr>
            <p:ph type="title"/>
          </p:nvPr>
        </p:nvSpPr>
        <p:spPr>
          <a:xfrm>
            <a:off x="838200" y="1150760"/>
            <a:ext cx="10515600" cy="558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982B1"/>
              </a:buClr>
              <a:buSzPts val="2400"/>
              <a:buFont typeface="Barlow Medium"/>
              <a:buNone/>
            </a:pPr>
            <a:r>
              <a:rPr lang="en-US" dirty="0">
                <a:solidFill>
                  <a:srgbClr val="0982B1"/>
                </a:solidFill>
                <a:latin typeface="Barlow Medium"/>
                <a:ea typeface="Barlow Medium"/>
                <a:cs typeface="Barlow Medium"/>
                <a:sym typeface="Barlow Medium"/>
              </a:rPr>
              <a:t>FREE FORM</a:t>
            </a:r>
            <a:endParaRPr dirty="0"/>
          </a:p>
        </p:txBody>
      </p:sp>
      <p:sp>
        <p:nvSpPr>
          <p:cNvPr id="102" name="Google Shape;102;p15"/>
          <p:cNvSpPr txBox="1"/>
          <p:nvPr/>
        </p:nvSpPr>
        <p:spPr>
          <a:xfrm>
            <a:off x="838201" y="1828800"/>
            <a:ext cx="7543799" cy="247649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en-US" sz="2400" b="0" i="0" u="none" strike="noStrike" cap="none" dirty="0">
                <a:solidFill>
                  <a:schemeClr val="dk1"/>
                </a:solidFill>
                <a:latin typeface="Calibri"/>
                <a:ea typeface="Calibri"/>
                <a:cs typeface="Calibri"/>
                <a:sym typeface="Calibri"/>
              </a:rPr>
              <a:t>Free Form </a:t>
            </a:r>
            <a:r>
              <a:rPr lang="en-US" sz="2400" b="0" i="0" u="none" strike="noStrike" cap="none" dirty="0" err="1">
                <a:solidFill>
                  <a:schemeClr val="dk1"/>
                </a:solidFill>
                <a:latin typeface="Calibri"/>
                <a:ea typeface="Calibri"/>
                <a:cs typeface="Calibri"/>
                <a:sym typeface="Calibri"/>
              </a:rPr>
              <a:t>puede</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reconocer</a:t>
            </a:r>
            <a:r>
              <a:rPr lang="en-US" sz="2400" b="0" i="0" u="none" strike="noStrike" cap="none" dirty="0">
                <a:solidFill>
                  <a:schemeClr val="dk1"/>
                </a:solidFill>
                <a:latin typeface="Calibri"/>
                <a:ea typeface="Calibri"/>
                <a:cs typeface="Calibri"/>
                <a:sym typeface="Calibri"/>
              </a:rPr>
              <a:t> y </a:t>
            </a:r>
            <a:r>
              <a:rPr lang="en-US" sz="2400" b="0" i="0" u="none" strike="noStrike" cap="none" dirty="0" err="1">
                <a:solidFill>
                  <a:schemeClr val="dk1"/>
                </a:solidFill>
                <a:latin typeface="Calibri"/>
                <a:ea typeface="Calibri"/>
                <a:cs typeface="Calibri"/>
                <a:sym typeface="Calibri"/>
              </a:rPr>
              <a:t>clasificar</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automáticamente</a:t>
            </a:r>
            <a:r>
              <a:rPr lang="en-US" sz="2400" b="0" i="0" u="none" strike="noStrike" cap="none" dirty="0">
                <a:solidFill>
                  <a:schemeClr val="dk1"/>
                </a:solidFill>
                <a:latin typeface="Calibri"/>
                <a:ea typeface="Calibri"/>
                <a:cs typeface="Calibri"/>
                <a:sym typeface="Calibri"/>
              </a:rPr>
              <a:t> el </a:t>
            </a:r>
            <a:r>
              <a:rPr lang="en-US" sz="2400" b="0" i="0" u="none" strike="noStrike" cap="none" dirty="0" err="1">
                <a:solidFill>
                  <a:schemeClr val="dk1"/>
                </a:solidFill>
                <a:latin typeface="Calibri"/>
                <a:ea typeface="Calibri"/>
                <a:cs typeface="Calibri"/>
                <a:sym typeface="Calibri"/>
              </a:rPr>
              <a:t>documento</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capturado</a:t>
            </a:r>
            <a:r>
              <a:rPr lang="en-US" sz="2400" b="0" i="0" u="none" strike="noStrike" cap="none" dirty="0">
                <a:solidFill>
                  <a:schemeClr val="dk1"/>
                </a:solidFill>
                <a:latin typeface="Calibri"/>
                <a:ea typeface="Calibri"/>
                <a:cs typeface="Calibri"/>
                <a:sym typeface="Calibri"/>
              </a:rPr>
              <a:t> y </a:t>
            </a:r>
            <a:r>
              <a:rPr lang="en-US" sz="2400" b="0" i="0" u="none" strike="noStrike" cap="none" dirty="0" err="1">
                <a:solidFill>
                  <a:schemeClr val="dk1"/>
                </a:solidFill>
                <a:latin typeface="Calibri"/>
                <a:ea typeface="Calibri"/>
                <a:cs typeface="Calibri"/>
                <a:sym typeface="Calibri"/>
              </a:rPr>
              <a:t>aplicar</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automáticamente</a:t>
            </a:r>
            <a:r>
              <a:rPr lang="en-US" sz="2400" b="0" i="0" u="none" strike="noStrike" cap="none" dirty="0">
                <a:solidFill>
                  <a:schemeClr val="dk1"/>
                </a:solidFill>
                <a:latin typeface="Calibri"/>
                <a:ea typeface="Calibri"/>
                <a:cs typeface="Calibri"/>
                <a:sym typeface="Calibri"/>
              </a:rPr>
              <a:t> la </a:t>
            </a:r>
            <a:r>
              <a:rPr lang="en-US" sz="2400" b="0" i="0" u="none" strike="noStrike" cap="none" dirty="0" err="1">
                <a:solidFill>
                  <a:schemeClr val="dk1"/>
                </a:solidFill>
                <a:latin typeface="Calibri"/>
                <a:ea typeface="Calibri"/>
                <a:cs typeface="Calibri"/>
                <a:sym typeface="Calibri"/>
              </a:rPr>
              <a:t>configuración</a:t>
            </a:r>
            <a:r>
              <a:rPr lang="en-US" sz="2400" b="0" i="0" u="none" strike="noStrike" cap="none" dirty="0">
                <a:solidFill>
                  <a:schemeClr val="dk1"/>
                </a:solidFill>
                <a:latin typeface="Calibri"/>
                <a:ea typeface="Calibri"/>
                <a:cs typeface="Calibri"/>
                <a:sym typeface="Calibri"/>
              </a:rPr>
              <a:t> de </a:t>
            </a:r>
            <a:r>
              <a:rPr lang="en-US" sz="2400" b="0" i="0" u="none" strike="noStrike" cap="none" dirty="0" err="1">
                <a:solidFill>
                  <a:schemeClr val="dk1"/>
                </a:solidFill>
                <a:latin typeface="Calibri"/>
                <a:ea typeface="Calibri"/>
                <a:cs typeface="Calibri"/>
                <a:sym typeface="Calibri"/>
              </a:rPr>
              <a:t>procesamiento</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correcta</a:t>
            </a:r>
            <a:r>
              <a:rPr lang="en-US" sz="2400" b="0" i="0" u="none" strike="noStrike" cap="none" dirty="0">
                <a:solidFill>
                  <a:schemeClr val="dk1"/>
                </a:solidFill>
                <a:latin typeface="Calibri"/>
                <a:ea typeface="Calibri"/>
                <a:cs typeface="Calibri"/>
                <a:sym typeface="Calibri"/>
              </a:rPr>
              <a:t> sin la </a:t>
            </a:r>
            <a:r>
              <a:rPr lang="en-US" sz="2400" b="0" i="0" u="none" strike="noStrike" cap="none" dirty="0" err="1">
                <a:solidFill>
                  <a:schemeClr val="dk1"/>
                </a:solidFill>
                <a:latin typeface="Calibri"/>
                <a:ea typeface="Calibri"/>
                <a:cs typeface="Calibri"/>
                <a:sym typeface="Calibri"/>
              </a:rPr>
              <a:t>intervención</a:t>
            </a:r>
            <a:r>
              <a:rPr lang="en-US" sz="2400" b="0" i="0" u="none" strike="noStrike" cap="none" dirty="0">
                <a:solidFill>
                  <a:schemeClr val="dk1"/>
                </a:solidFill>
                <a:latin typeface="Calibri"/>
                <a:ea typeface="Calibri"/>
                <a:cs typeface="Calibri"/>
                <a:sym typeface="Calibri"/>
              </a:rPr>
              <a:t> del </a:t>
            </a:r>
            <a:r>
              <a:rPr lang="en-US" sz="2400" b="0" i="0" u="none" strike="noStrike" cap="none" dirty="0" err="1">
                <a:solidFill>
                  <a:schemeClr val="dk1"/>
                </a:solidFill>
                <a:latin typeface="Calibri"/>
                <a:ea typeface="Calibri"/>
                <a:cs typeface="Calibri"/>
                <a:sym typeface="Calibri"/>
              </a:rPr>
              <a:t>usuario</a:t>
            </a:r>
            <a:r>
              <a:rPr lang="en-US" sz="2400" b="0" i="0" u="none" strike="noStrike" cap="none" dirty="0">
                <a:solidFill>
                  <a:schemeClr val="dk1"/>
                </a:solidFill>
                <a:latin typeface="Calibri"/>
                <a:ea typeface="Calibri"/>
                <a:cs typeface="Calibri"/>
                <a:sym typeface="Calibri"/>
              </a:rPr>
              <a:t>.</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Google Shape;108;p16" descr="A person posing for a picture&#10;&#10;Description automatically generated"/>
          <p:cNvPicPr preferRelativeResize="0"/>
          <p:nvPr/>
        </p:nvPicPr>
        <p:blipFill rotWithShape="1">
          <a:blip r:embed="rId3">
            <a:alphaModFix/>
          </a:blip>
          <a:srcRect r="10633"/>
          <a:stretch/>
        </p:blipFill>
        <p:spPr>
          <a:xfrm>
            <a:off x="5753101" y="2057400"/>
            <a:ext cx="5969000" cy="4617916"/>
          </a:xfrm>
          <a:prstGeom prst="rect">
            <a:avLst/>
          </a:prstGeom>
          <a:noFill/>
          <a:ln>
            <a:noFill/>
          </a:ln>
        </p:spPr>
      </p:pic>
      <p:sp>
        <p:nvSpPr>
          <p:cNvPr id="109" name="Google Shape;109;p16"/>
          <p:cNvSpPr txBox="1">
            <a:spLocks noGrp="1"/>
          </p:cNvSpPr>
          <p:nvPr>
            <p:ph type="title"/>
          </p:nvPr>
        </p:nvSpPr>
        <p:spPr>
          <a:xfrm>
            <a:off x="838200" y="1150760"/>
            <a:ext cx="10515600" cy="558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982B1"/>
              </a:buClr>
              <a:buSzPts val="2400"/>
              <a:buFont typeface="Barlow Medium"/>
              <a:buNone/>
            </a:pPr>
            <a:r>
              <a:rPr lang="en-US" dirty="0">
                <a:solidFill>
                  <a:srgbClr val="0982B1"/>
                </a:solidFill>
                <a:latin typeface="Barlow Medium"/>
                <a:ea typeface="Barlow Medium"/>
                <a:cs typeface="Barlow Medium"/>
                <a:sym typeface="Barlow Medium"/>
              </a:rPr>
              <a:t>VERIFICACIÓN</a:t>
            </a:r>
            <a:endParaRPr dirty="0"/>
          </a:p>
        </p:txBody>
      </p:sp>
      <p:sp>
        <p:nvSpPr>
          <p:cNvPr id="110" name="Google Shape;110;p16"/>
          <p:cNvSpPr txBox="1"/>
          <p:nvPr/>
        </p:nvSpPr>
        <p:spPr>
          <a:xfrm>
            <a:off x="838200" y="1743529"/>
            <a:ext cx="9398000" cy="115207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en-US" sz="2400" b="0" i="0" u="none" strike="noStrike" cap="none" dirty="0">
                <a:solidFill>
                  <a:schemeClr val="dk1"/>
                </a:solidFill>
                <a:latin typeface="Calibri"/>
                <a:ea typeface="Calibri"/>
                <a:cs typeface="Calibri"/>
                <a:sym typeface="Calibri"/>
              </a:rPr>
              <a:t>Para la </a:t>
            </a:r>
            <a:r>
              <a:rPr lang="en-US" sz="2400" b="0" i="0" u="none" strike="noStrike" cap="none" dirty="0" err="1">
                <a:solidFill>
                  <a:schemeClr val="dk1"/>
                </a:solidFill>
                <a:latin typeface="Calibri"/>
                <a:ea typeface="Calibri"/>
                <a:cs typeface="Calibri"/>
                <a:sym typeface="Calibri"/>
              </a:rPr>
              <a:t>información</a:t>
            </a:r>
            <a:r>
              <a:rPr lang="en-US" sz="2400" b="0" i="0" u="none" strike="noStrike" cap="none" dirty="0">
                <a:solidFill>
                  <a:schemeClr val="dk1"/>
                </a:solidFill>
                <a:latin typeface="Calibri"/>
                <a:ea typeface="Calibri"/>
                <a:cs typeface="Calibri"/>
                <a:sym typeface="Calibri"/>
              </a:rPr>
              <a:t> que </a:t>
            </a:r>
            <a:r>
              <a:rPr lang="en-US" sz="2400" b="0" i="0" u="none" strike="noStrike" cap="none" dirty="0" err="1">
                <a:solidFill>
                  <a:schemeClr val="dk1"/>
                </a:solidFill>
                <a:latin typeface="Calibri"/>
                <a:ea typeface="Calibri"/>
                <a:cs typeface="Calibri"/>
                <a:sym typeface="Calibri"/>
              </a:rPr>
              <a:t>debe</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integrarse</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en</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aplicaciones</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financieras</a:t>
            </a:r>
            <a:r>
              <a:rPr lang="en-US" sz="2400" b="0" i="0" u="none" strike="noStrike" cap="none" dirty="0">
                <a:solidFill>
                  <a:schemeClr val="dk1"/>
                </a:solidFill>
                <a:latin typeface="Calibri"/>
                <a:ea typeface="Calibri"/>
                <a:cs typeface="Calibri"/>
                <a:sym typeface="Calibri"/>
              </a:rPr>
              <a:t> o de </a:t>
            </a:r>
            <a:r>
              <a:rPr lang="en-US" sz="2400" b="0" i="0" u="none" strike="noStrike" cap="none" dirty="0" err="1">
                <a:solidFill>
                  <a:schemeClr val="dk1"/>
                </a:solidFill>
                <a:latin typeface="Calibri"/>
                <a:ea typeface="Calibri"/>
                <a:cs typeface="Calibri"/>
                <a:sym typeface="Calibri"/>
              </a:rPr>
              <a:t>línea</a:t>
            </a:r>
            <a:r>
              <a:rPr lang="en-US" sz="2400" b="0" i="0" u="none" strike="noStrike" cap="none" dirty="0">
                <a:solidFill>
                  <a:schemeClr val="dk1"/>
                </a:solidFill>
                <a:latin typeface="Calibri"/>
                <a:ea typeface="Calibri"/>
                <a:cs typeface="Calibri"/>
                <a:sym typeface="Calibri"/>
              </a:rPr>
              <a:t> de </a:t>
            </a:r>
            <a:r>
              <a:rPr lang="en-US" sz="2400" b="0" i="0" u="none" strike="noStrike" cap="none" dirty="0" err="1">
                <a:solidFill>
                  <a:schemeClr val="dk1"/>
                </a:solidFill>
                <a:latin typeface="Calibri"/>
                <a:ea typeface="Calibri"/>
                <a:cs typeface="Calibri"/>
                <a:sym typeface="Calibri"/>
              </a:rPr>
              <a:t>negocios</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críticas</a:t>
            </a:r>
            <a:r>
              <a:rPr lang="en-US" sz="2400" b="0" i="0" u="none" strike="noStrike" cap="none" dirty="0">
                <a:solidFill>
                  <a:schemeClr val="dk1"/>
                </a:solidFill>
                <a:latin typeface="Calibri"/>
                <a:ea typeface="Calibri"/>
                <a:cs typeface="Calibri"/>
                <a:sym typeface="Calibri"/>
              </a:rPr>
              <a:t>, el </a:t>
            </a:r>
            <a:r>
              <a:rPr lang="en-US" sz="2400" b="0" i="0" u="none" strike="noStrike" cap="none" dirty="0" err="1">
                <a:solidFill>
                  <a:schemeClr val="dk1"/>
                </a:solidFill>
                <a:latin typeface="Calibri"/>
                <a:ea typeface="Calibri"/>
                <a:cs typeface="Calibri"/>
                <a:sym typeface="Calibri"/>
              </a:rPr>
              <a:t>módulo</a:t>
            </a:r>
            <a:r>
              <a:rPr lang="en-US" sz="2400" b="0" i="0" u="none" strike="noStrike" cap="none" dirty="0">
                <a:solidFill>
                  <a:schemeClr val="dk1"/>
                </a:solidFill>
                <a:latin typeface="Calibri"/>
                <a:ea typeface="Calibri"/>
                <a:cs typeface="Calibri"/>
                <a:sym typeface="Calibri"/>
              </a:rPr>
              <a:t> de </a:t>
            </a:r>
            <a:r>
              <a:rPr lang="en-US" sz="2400" b="0" i="0" u="none" strike="noStrike" cap="none" dirty="0" err="1">
                <a:solidFill>
                  <a:schemeClr val="dk1"/>
                </a:solidFill>
                <a:latin typeface="Calibri"/>
                <a:ea typeface="Calibri"/>
                <a:cs typeface="Calibri"/>
                <a:sym typeface="Calibri"/>
              </a:rPr>
              <a:t>Verificación</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garantiza</a:t>
            </a:r>
            <a:r>
              <a:rPr lang="en-US" sz="2400" b="0" i="0" u="none" strike="noStrike" cap="none" dirty="0">
                <a:solidFill>
                  <a:schemeClr val="dk1"/>
                </a:solidFill>
                <a:latin typeface="Calibri"/>
                <a:ea typeface="Calibri"/>
                <a:cs typeface="Calibri"/>
                <a:sym typeface="Calibri"/>
              </a:rPr>
              <a:t> que </a:t>
            </a:r>
            <a:r>
              <a:rPr lang="en-US" sz="2400" b="0" i="0" u="none" strike="noStrike" cap="none" dirty="0" err="1">
                <a:solidFill>
                  <a:schemeClr val="dk1"/>
                </a:solidFill>
                <a:latin typeface="Calibri"/>
                <a:ea typeface="Calibri"/>
                <a:cs typeface="Calibri"/>
                <a:sym typeface="Calibri"/>
              </a:rPr>
              <a:t>todos</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los</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datos</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hayan</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sido</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validados</a:t>
            </a:r>
            <a:r>
              <a:rPr lang="en-US" sz="2400" b="0" i="0" u="none" strike="noStrike" cap="none" dirty="0">
                <a:solidFill>
                  <a:schemeClr val="dk1"/>
                </a:solidFill>
                <a:latin typeface="Calibri"/>
                <a:ea typeface="Calibri"/>
                <a:cs typeface="Calibri"/>
                <a:sym typeface="Calibri"/>
              </a:rPr>
              <a:t> y </a:t>
            </a:r>
            <a:r>
              <a:rPr lang="en-US" sz="2400" b="0" i="0" u="none" strike="noStrike" cap="none" dirty="0" err="1">
                <a:solidFill>
                  <a:schemeClr val="dk1"/>
                </a:solidFill>
                <a:latin typeface="Calibri"/>
                <a:ea typeface="Calibri"/>
                <a:cs typeface="Calibri"/>
                <a:sym typeface="Calibri"/>
              </a:rPr>
              <a:t>sean</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correctos</a:t>
            </a:r>
            <a:r>
              <a:rPr lang="en-US" sz="2400" b="0" i="0" u="none" strike="noStrike" cap="none" dirty="0">
                <a:solidFill>
                  <a:schemeClr val="dk1"/>
                </a:solidFill>
                <a:latin typeface="Calibri"/>
                <a:ea typeface="Calibri"/>
                <a:cs typeface="Calibri"/>
                <a:sym typeface="Calibri"/>
              </a:rPr>
              <a:t> antes de </a:t>
            </a:r>
            <a:r>
              <a:rPr lang="en-US" sz="2400" b="0" i="0" u="none" strike="noStrike" cap="none" dirty="0" err="1">
                <a:solidFill>
                  <a:schemeClr val="dk1"/>
                </a:solidFill>
                <a:latin typeface="Calibri"/>
                <a:ea typeface="Calibri"/>
                <a:cs typeface="Calibri"/>
                <a:sym typeface="Calibri"/>
              </a:rPr>
              <a:t>cargarlos</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en</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su</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sistema</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comercial</a:t>
            </a:r>
            <a:r>
              <a:rPr lang="en-US" sz="2400" b="0" i="0" u="none" strike="noStrike" cap="none" dirty="0">
                <a:solidFill>
                  <a:schemeClr val="dk1"/>
                </a:solidFill>
                <a:latin typeface="Calibri"/>
                <a:ea typeface="Calibri"/>
                <a:cs typeface="Calibri"/>
                <a:sym typeface="Calibri"/>
              </a:rPr>
              <a:t>.</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17" descr="A person posing for a picture&#10;&#10;Description automatically generated"/>
          <p:cNvPicPr preferRelativeResize="0"/>
          <p:nvPr/>
        </p:nvPicPr>
        <p:blipFill rotWithShape="1">
          <a:blip r:embed="rId3">
            <a:alphaModFix/>
          </a:blip>
          <a:srcRect r="10633"/>
          <a:stretch/>
        </p:blipFill>
        <p:spPr>
          <a:xfrm>
            <a:off x="5753101" y="2057400"/>
            <a:ext cx="5969000" cy="4617916"/>
          </a:xfrm>
          <a:prstGeom prst="rect">
            <a:avLst/>
          </a:prstGeom>
          <a:noFill/>
          <a:ln>
            <a:noFill/>
          </a:ln>
        </p:spPr>
      </p:pic>
      <p:sp>
        <p:nvSpPr>
          <p:cNvPr id="117" name="Google Shape;117;p17"/>
          <p:cNvSpPr txBox="1">
            <a:spLocks noGrp="1"/>
          </p:cNvSpPr>
          <p:nvPr>
            <p:ph type="title"/>
          </p:nvPr>
        </p:nvSpPr>
        <p:spPr>
          <a:xfrm>
            <a:off x="838200" y="982595"/>
            <a:ext cx="10515600" cy="558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982B1"/>
              </a:buClr>
              <a:buSzPts val="2400"/>
              <a:buFont typeface="Barlow Medium"/>
              <a:buNone/>
            </a:pPr>
            <a:r>
              <a:rPr lang="en-US" dirty="0">
                <a:solidFill>
                  <a:srgbClr val="0982B1"/>
                </a:solidFill>
                <a:latin typeface="Barlow Medium"/>
                <a:ea typeface="Barlow Medium"/>
                <a:cs typeface="Barlow Medium"/>
                <a:sym typeface="Barlow Medium"/>
              </a:rPr>
              <a:t>REPOSITORIO</a:t>
            </a:r>
            <a:endParaRPr dirty="0"/>
          </a:p>
        </p:txBody>
      </p:sp>
      <p:sp>
        <p:nvSpPr>
          <p:cNvPr id="118" name="Google Shape;118;p17"/>
          <p:cNvSpPr txBox="1">
            <a:spLocks noGrp="1"/>
          </p:cNvSpPr>
          <p:nvPr>
            <p:ph type="body" idx="1"/>
          </p:nvPr>
        </p:nvSpPr>
        <p:spPr>
          <a:xfrm>
            <a:off x="898072" y="3003551"/>
            <a:ext cx="5528128" cy="202655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600"/>
              <a:buNone/>
            </a:pPr>
            <a:r>
              <a:rPr lang="en-US" sz="1600" dirty="0" err="1"/>
              <a:t>Equipado</a:t>
            </a:r>
            <a:r>
              <a:rPr lang="en-US" sz="1600" dirty="0"/>
              <a:t> con un </a:t>
            </a:r>
            <a:r>
              <a:rPr lang="en-US" sz="1600" dirty="0" err="1"/>
              <a:t>indexador</a:t>
            </a:r>
            <a:r>
              <a:rPr lang="en-US" sz="1600" dirty="0"/>
              <a:t> de </a:t>
            </a:r>
            <a:r>
              <a:rPr lang="en-US" sz="1600" dirty="0" err="1"/>
              <a:t>archivos</a:t>
            </a:r>
            <a:r>
              <a:rPr lang="en-US" sz="1600" dirty="0"/>
              <a:t> </a:t>
            </a:r>
            <a:r>
              <a:rPr lang="en-US" sz="1600" dirty="0" err="1"/>
              <a:t>empresarial</a:t>
            </a:r>
            <a:r>
              <a:rPr lang="en-US" sz="1600" dirty="0"/>
              <a:t> </a:t>
            </a:r>
            <a:r>
              <a:rPr lang="en-US" sz="1600" dirty="0" err="1"/>
              <a:t>avanzado</a:t>
            </a:r>
            <a:r>
              <a:rPr lang="en-US" sz="1600" dirty="0"/>
              <a:t> (</a:t>
            </a:r>
            <a:r>
              <a:rPr lang="en-US" sz="1600" dirty="0" err="1"/>
              <a:t>capaz</a:t>
            </a:r>
            <a:r>
              <a:rPr lang="en-US" sz="1600" dirty="0"/>
              <a:t> de </a:t>
            </a:r>
            <a:r>
              <a:rPr lang="en-US" sz="1600" dirty="0" err="1"/>
              <a:t>indexar</a:t>
            </a:r>
            <a:r>
              <a:rPr lang="en-US" sz="1600" dirty="0"/>
              <a:t> miles de </a:t>
            </a:r>
            <a:r>
              <a:rPr lang="en-US" sz="1600" dirty="0" err="1"/>
              <a:t>millones</a:t>
            </a:r>
            <a:r>
              <a:rPr lang="en-US" sz="1600" dirty="0"/>
              <a:t> de </a:t>
            </a:r>
            <a:r>
              <a:rPr lang="en-US" sz="1600" dirty="0" err="1"/>
              <a:t>documentos</a:t>
            </a:r>
            <a:r>
              <a:rPr lang="en-US" sz="1600" dirty="0"/>
              <a:t>), </a:t>
            </a:r>
            <a:r>
              <a:rPr lang="en-US" sz="1600" dirty="0" err="1"/>
              <a:t>Scanshare</a:t>
            </a:r>
            <a:r>
              <a:rPr lang="en-US" sz="1600" dirty="0"/>
              <a:t> Repository </a:t>
            </a:r>
            <a:r>
              <a:rPr lang="en-US" sz="1600" dirty="0" err="1"/>
              <a:t>ofrece</a:t>
            </a:r>
            <a:r>
              <a:rPr lang="en-US" sz="1600" dirty="0"/>
              <a:t> a </a:t>
            </a:r>
            <a:r>
              <a:rPr lang="en-US" sz="1600" dirty="0" err="1"/>
              <a:t>los</a:t>
            </a:r>
            <a:r>
              <a:rPr lang="en-US" sz="1600" dirty="0"/>
              <a:t> </a:t>
            </a:r>
            <a:r>
              <a:rPr lang="en-US" sz="1600" dirty="0" err="1"/>
              <a:t>usuarios</a:t>
            </a:r>
            <a:r>
              <a:rPr lang="en-US" sz="1600" dirty="0"/>
              <a:t> un </a:t>
            </a:r>
            <a:r>
              <a:rPr lang="en-US" sz="1600" dirty="0" err="1"/>
              <a:t>método</a:t>
            </a:r>
            <a:r>
              <a:rPr lang="en-US" sz="1600" dirty="0"/>
              <a:t> </a:t>
            </a:r>
            <a:r>
              <a:rPr lang="en-US" sz="1600" dirty="0" err="1"/>
              <a:t>seguro</a:t>
            </a:r>
            <a:r>
              <a:rPr lang="en-US" sz="1600" dirty="0"/>
              <a:t> para </a:t>
            </a:r>
            <a:r>
              <a:rPr lang="en-US" sz="1600" dirty="0" err="1"/>
              <a:t>almacenar</a:t>
            </a:r>
            <a:r>
              <a:rPr lang="en-US" sz="1600" dirty="0"/>
              <a:t> sus </a:t>
            </a:r>
            <a:r>
              <a:rPr lang="en-US" sz="1600" dirty="0" err="1"/>
              <a:t>documentos</a:t>
            </a:r>
            <a:r>
              <a:rPr lang="en-US" sz="1600" dirty="0"/>
              <a:t> </a:t>
            </a:r>
            <a:r>
              <a:rPr lang="en-US" sz="1600" dirty="0" err="1"/>
              <a:t>personales</a:t>
            </a:r>
            <a:r>
              <a:rPr lang="en-US" sz="1600" dirty="0"/>
              <a:t> y </a:t>
            </a:r>
            <a:r>
              <a:rPr lang="en-US" sz="1600" dirty="0" err="1"/>
              <a:t>una</a:t>
            </a:r>
            <a:r>
              <a:rPr lang="en-US" sz="1600" dirty="0"/>
              <a:t> forma </a:t>
            </a:r>
            <a:r>
              <a:rPr lang="en-US" sz="1600" dirty="0" err="1"/>
              <a:t>conveniente</a:t>
            </a:r>
            <a:r>
              <a:rPr lang="en-US" sz="1600" dirty="0"/>
              <a:t> de </a:t>
            </a:r>
            <a:r>
              <a:rPr lang="en-US" sz="1600" dirty="0" err="1"/>
              <a:t>compartir</a:t>
            </a:r>
            <a:r>
              <a:rPr lang="en-US" sz="1600" dirty="0"/>
              <a:t> </a:t>
            </a:r>
            <a:r>
              <a:rPr lang="en-US" sz="1600" dirty="0" err="1"/>
              <a:t>información</a:t>
            </a:r>
            <a:r>
              <a:rPr lang="en-US" sz="1600" dirty="0"/>
              <a:t> de forma </a:t>
            </a:r>
            <a:r>
              <a:rPr lang="en-US" sz="1600" dirty="0" err="1"/>
              <a:t>segura</a:t>
            </a:r>
            <a:r>
              <a:rPr lang="en-US" sz="1600" dirty="0"/>
              <a:t> con </a:t>
            </a:r>
            <a:r>
              <a:rPr lang="en-US" sz="1600" dirty="0" err="1"/>
              <a:t>otros</a:t>
            </a:r>
            <a:r>
              <a:rPr lang="en-US" sz="1600" dirty="0"/>
              <a:t> </a:t>
            </a:r>
            <a:r>
              <a:rPr lang="en-US" sz="1600" dirty="0" err="1"/>
              <a:t>en</a:t>
            </a:r>
            <a:r>
              <a:rPr lang="en-US" sz="1600" dirty="0"/>
              <a:t> la </a:t>
            </a:r>
            <a:r>
              <a:rPr lang="en-US" sz="1600" dirty="0" err="1"/>
              <a:t>organización</a:t>
            </a:r>
            <a:r>
              <a:rPr lang="en-US" sz="1600" dirty="0"/>
              <a:t>, </a:t>
            </a:r>
            <a:r>
              <a:rPr lang="en-US" sz="1600" dirty="0" err="1"/>
              <a:t>respaldado</a:t>
            </a:r>
            <a:r>
              <a:rPr lang="en-US" sz="1600" dirty="0"/>
              <a:t> </a:t>
            </a:r>
            <a:r>
              <a:rPr lang="en-US" sz="1600" dirty="0" err="1"/>
              <a:t>por</a:t>
            </a:r>
            <a:r>
              <a:rPr lang="en-US" sz="1600" dirty="0"/>
              <a:t> un </a:t>
            </a:r>
            <a:r>
              <a:rPr lang="en-US" sz="1600" dirty="0" err="1"/>
              <a:t>cifrado</a:t>
            </a:r>
            <a:r>
              <a:rPr lang="en-US" sz="1600" dirty="0"/>
              <a:t> de </a:t>
            </a:r>
            <a:r>
              <a:rPr lang="en-US" sz="1600" dirty="0" err="1"/>
              <a:t>grado</a:t>
            </a:r>
            <a:r>
              <a:rPr lang="en-US" sz="1600" dirty="0"/>
              <a:t> </a:t>
            </a:r>
            <a:r>
              <a:rPr lang="en-US" sz="1600" dirty="0" err="1"/>
              <a:t>militar</a:t>
            </a:r>
            <a:r>
              <a:rPr lang="en-US" sz="1600" dirty="0"/>
              <a:t>. </a:t>
            </a:r>
            <a:r>
              <a:rPr lang="en-US" sz="1600" dirty="0" err="1"/>
              <a:t>almacén</a:t>
            </a:r>
            <a:r>
              <a:rPr lang="en-US" sz="1600" dirty="0"/>
              <a:t> de </a:t>
            </a:r>
            <a:r>
              <a:rPr lang="en-US" sz="1600" dirty="0" err="1"/>
              <a:t>archivos</a:t>
            </a:r>
            <a:endParaRPr dirty="0"/>
          </a:p>
        </p:txBody>
      </p:sp>
      <p:sp>
        <p:nvSpPr>
          <p:cNvPr id="119" name="Google Shape;119;p17"/>
          <p:cNvSpPr txBox="1"/>
          <p:nvPr/>
        </p:nvSpPr>
        <p:spPr>
          <a:xfrm>
            <a:off x="838200" y="1541395"/>
            <a:ext cx="10190342" cy="109038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en-US" sz="2400" b="0" i="0" u="none" strike="noStrike" cap="none" dirty="0" err="1">
                <a:solidFill>
                  <a:schemeClr val="dk1"/>
                </a:solidFill>
                <a:latin typeface="Calibri"/>
                <a:ea typeface="Calibri"/>
                <a:cs typeface="Calibri"/>
                <a:sym typeface="Calibri"/>
              </a:rPr>
              <a:t>Cuando</a:t>
            </a:r>
            <a:r>
              <a:rPr lang="en-US" sz="2400" b="0" i="0" u="none" strike="noStrike" cap="none" dirty="0">
                <a:solidFill>
                  <a:schemeClr val="dk1"/>
                </a:solidFill>
                <a:latin typeface="Calibri"/>
                <a:ea typeface="Calibri"/>
                <a:cs typeface="Calibri"/>
                <a:sym typeface="Calibri"/>
              </a:rPr>
              <a:t> se </a:t>
            </a:r>
            <a:r>
              <a:rPr lang="en-US" sz="2400" b="0" i="0" u="none" strike="noStrike" cap="none" dirty="0" err="1">
                <a:solidFill>
                  <a:schemeClr val="dk1"/>
                </a:solidFill>
                <a:latin typeface="Calibri"/>
                <a:ea typeface="Calibri"/>
                <a:cs typeface="Calibri"/>
                <a:sym typeface="Calibri"/>
              </a:rPr>
              <a:t>trata</a:t>
            </a:r>
            <a:r>
              <a:rPr lang="en-US" sz="2400" b="0" i="0" u="none" strike="noStrike" cap="none" dirty="0">
                <a:solidFill>
                  <a:schemeClr val="dk1"/>
                </a:solidFill>
                <a:latin typeface="Calibri"/>
                <a:ea typeface="Calibri"/>
                <a:cs typeface="Calibri"/>
                <a:sym typeface="Calibri"/>
              </a:rPr>
              <a:t> de </a:t>
            </a:r>
            <a:r>
              <a:rPr lang="en-US" sz="2400" b="0" i="0" u="none" strike="noStrike" cap="none" dirty="0" err="1">
                <a:solidFill>
                  <a:schemeClr val="dk1"/>
                </a:solidFill>
                <a:latin typeface="Calibri"/>
                <a:ea typeface="Calibri"/>
                <a:cs typeface="Calibri"/>
                <a:sym typeface="Calibri"/>
              </a:rPr>
              <a:t>almacenar</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documentos</a:t>
            </a:r>
            <a:r>
              <a:rPr lang="en-US" sz="2400" b="0" i="0" u="none" strike="noStrike" cap="none" dirty="0">
                <a:solidFill>
                  <a:schemeClr val="dk1"/>
                </a:solidFill>
                <a:latin typeface="Calibri"/>
                <a:ea typeface="Calibri"/>
                <a:cs typeface="Calibri"/>
                <a:sym typeface="Calibri"/>
              </a:rPr>
              <a:t> de forma </a:t>
            </a:r>
            <a:r>
              <a:rPr lang="en-US" sz="2400" b="0" i="0" u="none" strike="noStrike" cap="none" dirty="0" err="1">
                <a:solidFill>
                  <a:schemeClr val="dk1"/>
                </a:solidFill>
                <a:latin typeface="Calibri"/>
                <a:ea typeface="Calibri"/>
                <a:cs typeface="Calibri"/>
                <a:sym typeface="Calibri"/>
              </a:rPr>
              <a:t>segura</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en</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una</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ubicación</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centralizada</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Scanshare</a:t>
            </a:r>
            <a:r>
              <a:rPr lang="en-US" sz="2400" b="0" i="0" u="none" strike="noStrike" cap="none" dirty="0">
                <a:solidFill>
                  <a:schemeClr val="dk1"/>
                </a:solidFill>
                <a:latin typeface="Calibri"/>
                <a:ea typeface="Calibri"/>
                <a:cs typeface="Calibri"/>
                <a:sym typeface="Calibri"/>
              </a:rPr>
              <a:t> Repository </a:t>
            </a:r>
            <a:r>
              <a:rPr lang="en-US" sz="2400" b="0" i="0" u="none" strike="noStrike" cap="none" dirty="0" err="1">
                <a:solidFill>
                  <a:schemeClr val="dk1"/>
                </a:solidFill>
                <a:latin typeface="Calibri"/>
                <a:ea typeface="Calibri"/>
                <a:cs typeface="Calibri"/>
                <a:sym typeface="Calibri"/>
              </a:rPr>
              <a:t>ofrece</a:t>
            </a:r>
            <a:r>
              <a:rPr lang="en-US" sz="2400" b="0" i="0" u="none" strike="noStrike" cap="none" dirty="0">
                <a:solidFill>
                  <a:schemeClr val="dk1"/>
                </a:solidFill>
                <a:latin typeface="Calibri"/>
                <a:ea typeface="Calibri"/>
                <a:cs typeface="Calibri"/>
                <a:sym typeface="Calibri"/>
              </a:rPr>
              <a:t> un </a:t>
            </a:r>
            <a:r>
              <a:rPr lang="en-US" sz="2400" b="0" i="0" u="none" strike="noStrike" cap="none" dirty="0" err="1">
                <a:solidFill>
                  <a:schemeClr val="dk1"/>
                </a:solidFill>
                <a:latin typeface="Calibri"/>
                <a:ea typeface="Calibri"/>
                <a:cs typeface="Calibri"/>
                <a:sym typeface="Calibri"/>
              </a:rPr>
              <a:t>método</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totalmente</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integrado</a:t>
            </a:r>
            <a:r>
              <a:rPr lang="en-US" sz="2400" b="0" i="0" u="none" strike="noStrike" cap="none" dirty="0">
                <a:solidFill>
                  <a:schemeClr val="dk1"/>
                </a:solidFill>
                <a:latin typeface="Calibri"/>
                <a:ea typeface="Calibri"/>
                <a:cs typeface="Calibri"/>
                <a:sym typeface="Calibri"/>
              </a:rPr>
              <a:t> y compatible con </a:t>
            </a:r>
            <a:r>
              <a:rPr lang="en-US" sz="2400" b="0" i="0" u="none" strike="noStrike" cap="none" dirty="0" err="1">
                <a:solidFill>
                  <a:schemeClr val="dk1"/>
                </a:solidFill>
                <a:latin typeface="Calibri"/>
                <a:ea typeface="Calibri"/>
                <a:cs typeface="Calibri"/>
                <a:sym typeface="Calibri"/>
              </a:rPr>
              <a:t>los</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estándares</a:t>
            </a:r>
            <a:r>
              <a:rPr lang="en-US" sz="2400" b="0" i="0" u="none" strike="noStrike" cap="none" dirty="0">
                <a:solidFill>
                  <a:schemeClr val="dk1"/>
                </a:solidFill>
                <a:latin typeface="Calibri"/>
                <a:ea typeface="Calibri"/>
                <a:cs typeface="Calibri"/>
                <a:sym typeface="Calibri"/>
              </a:rPr>
              <a:t> para </a:t>
            </a:r>
            <a:r>
              <a:rPr lang="en-US" sz="2400" b="0" i="0" u="none" strike="noStrike" cap="none" dirty="0" err="1">
                <a:solidFill>
                  <a:schemeClr val="dk1"/>
                </a:solidFill>
                <a:latin typeface="Calibri"/>
                <a:ea typeface="Calibri"/>
                <a:cs typeface="Calibri"/>
                <a:sym typeface="Calibri"/>
              </a:rPr>
              <a:t>conservar</a:t>
            </a:r>
            <a:r>
              <a:rPr lang="en-US" sz="2400" b="0" i="0" u="none" strike="noStrike" cap="none" dirty="0">
                <a:solidFill>
                  <a:schemeClr val="dk1"/>
                </a:solidFill>
                <a:latin typeface="Calibri"/>
                <a:ea typeface="Calibri"/>
                <a:cs typeface="Calibri"/>
                <a:sym typeface="Calibri"/>
              </a:rPr>
              <a:t> la </a:t>
            </a:r>
            <a:r>
              <a:rPr lang="en-US" sz="2400" b="0" i="0" u="none" strike="noStrike" cap="none" dirty="0" err="1">
                <a:solidFill>
                  <a:schemeClr val="dk1"/>
                </a:solidFill>
                <a:latin typeface="Calibri"/>
                <a:ea typeface="Calibri"/>
                <a:cs typeface="Calibri"/>
                <a:sym typeface="Calibri"/>
              </a:rPr>
              <a:t>información</a:t>
            </a:r>
            <a:r>
              <a:rPr lang="en-US" sz="2400" b="0" i="0" u="none" strike="noStrike" cap="none" dirty="0">
                <a:solidFill>
                  <a:schemeClr val="dk1"/>
                </a:solidFill>
                <a:latin typeface="Calibri"/>
                <a:ea typeface="Calibri"/>
                <a:cs typeface="Calibri"/>
                <a:sym typeface="Calibri"/>
              </a:rPr>
              <a:t> digital.</a:t>
            </a:r>
            <a:endParaRPr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1544</Words>
  <Application>Microsoft Macintosh PowerPoint</Application>
  <PresentationFormat>Widescreen</PresentationFormat>
  <Paragraphs>102</Paragraphs>
  <Slides>16</Slides>
  <Notes>16</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16</vt:i4>
      </vt:variant>
    </vt:vector>
  </HeadingPairs>
  <TitlesOfParts>
    <vt:vector size="23" baseType="lpstr">
      <vt:lpstr>Barlow SemiBold</vt:lpstr>
      <vt:lpstr>Barlow Light</vt:lpstr>
      <vt:lpstr>Calibri</vt:lpstr>
      <vt:lpstr>Barlow Medium</vt:lpstr>
      <vt:lpstr>Barlow</vt:lpstr>
      <vt:lpstr>Arial</vt:lpstr>
      <vt:lpstr>Office Theme</vt:lpstr>
      <vt:lpstr>MEJORE LA PRODUCTIVIDAD Y LA EFICIENCIA DE SU NEGOCIO</vt:lpstr>
      <vt:lpstr>CAPTURE V5</vt:lpstr>
      <vt:lpstr>CAPTURA</vt:lpstr>
      <vt:lpstr>PROCESO</vt:lpstr>
      <vt:lpstr>ARCHIVAR</vt:lpstr>
      <vt:lpstr>Módulos de aplicación</vt:lpstr>
      <vt:lpstr>FREE FORM</vt:lpstr>
      <vt:lpstr>VERIFICACIÓN</vt:lpstr>
      <vt:lpstr>REPOSITORIO</vt:lpstr>
      <vt:lpstr>APLICACIÓN MOVIL</vt:lpstr>
      <vt:lpstr>CAPTURE V5</vt:lpstr>
      <vt:lpstr>FUENTES DE CAPTURA</vt:lpstr>
      <vt:lpstr>MÓDULOS DE PROCESAMIENTO</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MEJORE LA PRODUCTIVIDAD Y LA EFICIENCIA DE SU NEGOCIO</dc:title>
  <cp:lastModifiedBy>Fabricio Treviso</cp:lastModifiedBy>
  <cp:revision>8</cp:revision>
  <dcterms:modified xsi:type="dcterms:W3CDTF">2023-02-22T19:59:37Z</dcterms:modified>
</cp:coreProperties>
</file>